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7"/>
  </p:notesMasterIdLst>
  <p:sldIdLst>
    <p:sldId id="267" r:id="rId3"/>
    <p:sldId id="283" r:id="rId4"/>
    <p:sldId id="256" r:id="rId5"/>
    <p:sldId id="282" r:id="rId6"/>
    <p:sldId id="277" r:id="rId7"/>
    <p:sldId id="271" r:id="rId8"/>
    <p:sldId id="274" r:id="rId9"/>
    <p:sldId id="272" r:id="rId10"/>
    <p:sldId id="275" r:id="rId11"/>
    <p:sldId id="262" r:id="rId12"/>
    <p:sldId id="263" r:id="rId13"/>
    <p:sldId id="278" r:id="rId14"/>
    <p:sldId id="280" r:id="rId15"/>
    <p:sldId id="28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AB5D"/>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7F2DA-DE20-46AB-9DA4-87EED024CD5D}" type="datetimeFigureOut">
              <a:rPr lang="en-GB" smtClean="0"/>
              <a:t>28/03/2023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EA8A3-33A3-405A-B56F-0BDF9DC5E4AD}" type="slidenum">
              <a:rPr lang="en-GB" smtClean="0"/>
              <a:t>‹#›</a:t>
            </a:fld>
            <a:endParaRPr lang="en-GB"/>
          </a:p>
        </p:txBody>
      </p:sp>
    </p:spTree>
    <p:extLst>
      <p:ext uri="{BB962C8B-B14F-4D97-AF65-F5344CB8AC3E}">
        <p14:creationId xmlns:p14="http://schemas.microsoft.com/office/powerpoint/2010/main" val="161893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F646DAF-D56A-4985-B0E5-5F50A7191835}" type="datetimeFigureOut">
              <a:rPr lang="en-GB" smtClean="0"/>
              <a:t>28/03/2023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30218967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646DAF-D56A-4985-B0E5-5F50A7191835}" type="datetimeFigureOut">
              <a:rPr lang="en-GB" smtClean="0"/>
              <a:t>28/03/2023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2128241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646DAF-D56A-4985-B0E5-5F50A7191835}" type="datetimeFigureOut">
              <a:rPr lang="en-GB" smtClean="0"/>
              <a:t>28/03/2023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1577164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2CF8-025C-C3D3-8C24-1C3D89B16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9ABED2F-BD3E-77BF-3CD7-ED325FABD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9C77A44-35DD-3B65-0599-77352670C057}"/>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5" name="Footer Placeholder 4">
            <a:extLst>
              <a:ext uri="{FF2B5EF4-FFF2-40B4-BE49-F238E27FC236}">
                <a16:creationId xmlns:a16="http://schemas.microsoft.com/office/drawing/2014/main" id="{0A1D9A97-F3C5-DBED-7D51-F2B4CA4CE6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987A5B-1C8F-B5D0-4EE7-2A8DA64E50F6}"/>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2810781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65CF-E5C1-E787-3145-B2AD76CB8B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22D059-EED6-F52B-BB77-25DA70F74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7733BC-1D07-A9BF-4098-29EF777F8B8A}"/>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5" name="Footer Placeholder 4">
            <a:extLst>
              <a:ext uri="{FF2B5EF4-FFF2-40B4-BE49-F238E27FC236}">
                <a16:creationId xmlns:a16="http://schemas.microsoft.com/office/drawing/2014/main" id="{1E07233C-18B7-4200-2781-CC1C1AB94B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C061E3-8471-ADDD-BA05-B8659B43229A}"/>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4123888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427B-F8FE-75BF-8912-D0F3BA634E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67779E-3C7B-1384-571E-965F1A1FFB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E9067B-E1D1-56C2-A887-1C3BA5C24992}"/>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5" name="Footer Placeholder 4">
            <a:extLst>
              <a:ext uri="{FF2B5EF4-FFF2-40B4-BE49-F238E27FC236}">
                <a16:creationId xmlns:a16="http://schemas.microsoft.com/office/drawing/2014/main" id="{82114DB6-3754-E3AD-52CB-BBCE4123AB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71B1B4-E72B-33BB-3A5B-A15133CDBFE0}"/>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1382488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6087-BE88-9ADD-F3AD-3C8D30710A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F82F6F-4AD5-6733-0058-A47C1CCEFE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48A3F3-C620-FF0D-58B6-3035AB6ED4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4BBC054-DAB2-B63B-88DD-73053459EFC0}"/>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6" name="Footer Placeholder 5">
            <a:extLst>
              <a:ext uri="{FF2B5EF4-FFF2-40B4-BE49-F238E27FC236}">
                <a16:creationId xmlns:a16="http://schemas.microsoft.com/office/drawing/2014/main" id="{D7419F9F-498D-ABEA-0CDA-10AE9EB82E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40161D-B2F0-5AFB-8EF7-F1527E771FF4}"/>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432510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C1FB-8EA8-086F-BC2A-B7063946DB2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FCCA271-0AA2-DF3E-2761-103EF6FD1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87E3BB-0175-599A-B36F-350F5D787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BF6008E-6688-4F51-48B8-4A47D71C8D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88FDFB-9956-DDB6-8F19-6C22DAC0A3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FF9D6C2-B2F1-21D4-9071-ABB06A221C2A}"/>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8" name="Footer Placeholder 7">
            <a:extLst>
              <a:ext uri="{FF2B5EF4-FFF2-40B4-BE49-F238E27FC236}">
                <a16:creationId xmlns:a16="http://schemas.microsoft.com/office/drawing/2014/main" id="{7FF1FAAC-2329-44FE-9889-C4AE4F2CE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6A0EE5-70E1-510F-2320-362C119BE064}"/>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383190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1096-1CEA-BB07-53A5-8791529D59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9EA2E2-AC4C-45B2-5844-B898A56AD38E}"/>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4" name="Footer Placeholder 3">
            <a:extLst>
              <a:ext uri="{FF2B5EF4-FFF2-40B4-BE49-F238E27FC236}">
                <a16:creationId xmlns:a16="http://schemas.microsoft.com/office/drawing/2014/main" id="{C176854D-A4FE-C800-BCBF-2226DD58147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EA2D0D5-34FB-5638-C04F-A43F91456984}"/>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2418544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B4F4C-4791-0AB7-3FD7-D560FFA6D856}"/>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3" name="Footer Placeholder 2">
            <a:extLst>
              <a:ext uri="{FF2B5EF4-FFF2-40B4-BE49-F238E27FC236}">
                <a16:creationId xmlns:a16="http://schemas.microsoft.com/office/drawing/2014/main" id="{AA7D79EE-45F4-59EC-A0E6-5E5121BFE88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B7CE782-8DE0-38EA-1B3B-B90B899F45E3}"/>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1477904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1532-7111-9D7E-F032-30574808D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431EBF-89CA-A2A5-8995-21A58A270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E47FD9-FA7E-3C25-FD56-0F3573AB6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28E09A-EA6D-D4D4-1CF0-ECA2AFB679CA}"/>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6" name="Footer Placeholder 5">
            <a:extLst>
              <a:ext uri="{FF2B5EF4-FFF2-40B4-BE49-F238E27FC236}">
                <a16:creationId xmlns:a16="http://schemas.microsoft.com/office/drawing/2014/main" id="{8C5ECB09-C747-2090-0FCE-042C995677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179416-01E8-A07C-FC10-E7EC2A1D75C1}"/>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316704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646DAF-D56A-4985-B0E5-5F50A7191835}" type="datetimeFigureOut">
              <a:rPr lang="en-GB" smtClean="0"/>
              <a:t>28/03/2023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957952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B24C-C16C-A0C7-BCAE-AA68F80E4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219366-90BD-3D68-66BB-FF1EE511A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23674C-EBFB-9F66-FFA4-2B4C68687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4D737-1D26-90A1-9FCC-FD745AE4B3A9}"/>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6" name="Footer Placeholder 5">
            <a:extLst>
              <a:ext uri="{FF2B5EF4-FFF2-40B4-BE49-F238E27FC236}">
                <a16:creationId xmlns:a16="http://schemas.microsoft.com/office/drawing/2014/main" id="{B01CC22F-117B-09E5-30D5-6866E1DC15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55F610-82E0-D1E2-6582-78E76B97BEF1}"/>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3351191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0475-A115-F07D-BEE7-C1E506BFF0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09728E-15BE-91D4-3B67-7DB399AA76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B57226-0DAA-F344-159C-4CADD9DD2AF7}"/>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5" name="Footer Placeholder 4">
            <a:extLst>
              <a:ext uri="{FF2B5EF4-FFF2-40B4-BE49-F238E27FC236}">
                <a16:creationId xmlns:a16="http://schemas.microsoft.com/office/drawing/2014/main" id="{D242C430-D00F-B049-77A6-775ADABB23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D46688-05D2-5676-09E2-F4B5BF3C3FE8}"/>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1364885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8B0F8E-6272-E40D-9500-064B06487B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178E32-A328-0A84-B226-6E1531BF18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C61BBE-C314-E920-BE9E-F588C20F367F}"/>
              </a:ext>
            </a:extLst>
          </p:cNvPr>
          <p:cNvSpPr>
            <a:spLocks noGrp="1"/>
          </p:cNvSpPr>
          <p:nvPr>
            <p:ph type="dt" sz="half" idx="10"/>
          </p:nvPr>
        </p:nvSpPr>
        <p:spPr/>
        <p:txBody>
          <a:bodyPr/>
          <a:lstStyle/>
          <a:p>
            <a:fld id="{E4CBB267-03C7-4515-AB97-FFAC0BA05142}" type="datetimeFigureOut">
              <a:rPr lang="en-GB" smtClean="0"/>
              <a:t>28/03/2023</a:t>
            </a:fld>
            <a:endParaRPr lang="en-GB"/>
          </a:p>
        </p:txBody>
      </p:sp>
      <p:sp>
        <p:nvSpPr>
          <p:cNvPr id="5" name="Footer Placeholder 4">
            <a:extLst>
              <a:ext uri="{FF2B5EF4-FFF2-40B4-BE49-F238E27FC236}">
                <a16:creationId xmlns:a16="http://schemas.microsoft.com/office/drawing/2014/main" id="{2FE29EDB-18B3-A2E0-4C11-FA50D35148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B5AE03-4905-1A97-071C-56257B3CDF79}"/>
              </a:ext>
            </a:extLst>
          </p:cNvPr>
          <p:cNvSpPr>
            <a:spLocks noGrp="1"/>
          </p:cNvSpPr>
          <p:nvPr>
            <p:ph type="sldNum" sz="quarter" idx="12"/>
          </p:nvPr>
        </p:nvSpPr>
        <p:spPr/>
        <p:txBody>
          <a:bodyPr/>
          <a:lstStyle/>
          <a:p>
            <a:fld id="{4C6F317D-3775-4488-A8BF-EC3F8A513EA0}" type="slidenum">
              <a:rPr lang="en-GB" smtClean="0"/>
              <a:t>‹#›</a:t>
            </a:fld>
            <a:endParaRPr lang="en-GB"/>
          </a:p>
        </p:txBody>
      </p:sp>
    </p:spTree>
    <p:extLst>
      <p:ext uri="{BB962C8B-B14F-4D97-AF65-F5344CB8AC3E}">
        <p14:creationId xmlns:p14="http://schemas.microsoft.com/office/powerpoint/2010/main" val="206446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F646DAF-D56A-4985-B0E5-5F50A7191835}" type="datetimeFigureOut">
              <a:rPr lang="en-GB" smtClean="0"/>
              <a:t>28/03/2023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5993823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F646DAF-D56A-4985-B0E5-5F50A7191835}" type="datetimeFigureOut">
              <a:rPr lang="en-GB" smtClean="0"/>
              <a:t>28/03/2023</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2193775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F646DAF-D56A-4985-B0E5-5F50A7191835}" type="datetimeFigureOut">
              <a:rPr lang="en-GB" smtClean="0"/>
              <a:t>28/03/2023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A1E8D6E-F3A9-4F3E-89AC-88FF6816CE73}"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797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646DAF-D56A-4985-B0E5-5F50A7191835}" type="datetimeFigureOut">
              <a:rPr lang="en-GB" smtClean="0"/>
              <a:t>28/03/2023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315759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46DAF-D56A-4985-B0E5-5F50A7191835}" type="datetimeFigureOut">
              <a:rPr lang="en-GB" smtClean="0"/>
              <a:t>28/03/2023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2501856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F646DAF-D56A-4985-B0E5-5F50A7191835}" type="datetimeFigureOut">
              <a:rPr lang="en-GB" smtClean="0"/>
              <a:t>28/03/2023</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2052913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F646DAF-D56A-4985-B0E5-5F50A7191835}" type="datetimeFigureOut">
              <a:rPr lang="en-GB" smtClean="0"/>
              <a:t>28/03/2023</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FA1E8D6E-F3A9-4F3E-89AC-88FF6816CE73}" type="slidenum">
              <a:rPr lang="en-GB" smtClean="0"/>
              <a:t>‹#›</a:t>
            </a:fld>
            <a:endParaRPr lang="en-GB"/>
          </a:p>
        </p:txBody>
      </p:sp>
    </p:spTree>
    <p:extLst>
      <p:ext uri="{BB962C8B-B14F-4D97-AF65-F5344CB8AC3E}">
        <p14:creationId xmlns:p14="http://schemas.microsoft.com/office/powerpoint/2010/main" val="89043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F646DAF-D56A-4985-B0E5-5F50A7191835}" type="datetimeFigureOut">
              <a:rPr lang="en-GB" smtClean="0"/>
              <a:t>28/03/2023</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A1E8D6E-F3A9-4F3E-89AC-88FF6816CE73}" type="slidenum">
              <a:rPr lang="en-GB" smtClean="0"/>
              <a:t>‹#›</a:t>
            </a:fld>
            <a:endParaRPr lang="en-GB"/>
          </a:p>
        </p:txBody>
      </p:sp>
    </p:spTree>
    <p:extLst>
      <p:ext uri="{BB962C8B-B14F-4D97-AF65-F5344CB8AC3E}">
        <p14:creationId xmlns:p14="http://schemas.microsoft.com/office/powerpoint/2010/main" val="343907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0C3DC-2CFD-9961-E790-B23BF60A0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F645247-6940-DB28-AC94-D53252764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B27E46-0767-5537-B2FE-DFE997B0E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CBB267-03C7-4515-AB97-FFAC0BA05142}" type="datetimeFigureOut">
              <a:rPr lang="en-GB" smtClean="0"/>
              <a:t>28/03/2023</a:t>
            </a:fld>
            <a:endParaRPr lang="en-GB"/>
          </a:p>
        </p:txBody>
      </p:sp>
      <p:sp>
        <p:nvSpPr>
          <p:cNvPr id="5" name="Footer Placeholder 4">
            <a:extLst>
              <a:ext uri="{FF2B5EF4-FFF2-40B4-BE49-F238E27FC236}">
                <a16:creationId xmlns:a16="http://schemas.microsoft.com/office/drawing/2014/main" id="{58BD1731-2D15-E508-E178-C16F3C6B2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259DE6E-BF4E-3E50-51A8-594E8C91E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F317D-3775-4488-A8BF-EC3F8A513EA0}" type="slidenum">
              <a:rPr lang="en-GB" smtClean="0"/>
              <a:t>‹#›</a:t>
            </a:fld>
            <a:endParaRPr lang="en-GB"/>
          </a:p>
        </p:txBody>
      </p:sp>
    </p:spTree>
    <p:extLst>
      <p:ext uri="{BB962C8B-B14F-4D97-AF65-F5344CB8AC3E}">
        <p14:creationId xmlns:p14="http://schemas.microsoft.com/office/powerpoint/2010/main" val="32103674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182244" y="3738785"/>
            <a:ext cx="1455532" cy="459745"/>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3553380" y="2148315"/>
            <a:ext cx="5023359" cy="1270473"/>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3461530" y="2330954"/>
            <a:ext cx="5115209" cy="954107"/>
          </a:xfrm>
          <a:prstGeom prst="rect">
            <a:avLst/>
          </a:prstGeom>
          <a:noFill/>
        </p:spPr>
        <p:txBody>
          <a:bodyPr wrap="square" rtlCol="0">
            <a:spAutoFit/>
          </a:bodyPr>
          <a:lstStyle/>
          <a:p>
            <a:pPr algn="ctr"/>
            <a:r>
              <a:rPr lang="en-GB" sz="2800" dirty="0">
                <a:solidFill>
                  <a:schemeClr val="bg1"/>
                </a:solidFill>
              </a:rPr>
              <a:t>Environment Logger Summary, Tests, and Calibration</a:t>
            </a:r>
          </a:p>
        </p:txBody>
      </p:sp>
      <p:sp>
        <p:nvSpPr>
          <p:cNvPr id="12" name="Rectangle 11"/>
          <p:cNvSpPr/>
          <p:nvPr/>
        </p:nvSpPr>
        <p:spPr>
          <a:xfrm>
            <a:off x="2864912" y="3782518"/>
            <a:ext cx="6096000" cy="400110"/>
          </a:xfrm>
          <a:prstGeom prst="rect">
            <a:avLst/>
          </a:prstGeom>
        </p:spPr>
        <p:txBody>
          <a:bodyPr>
            <a:spAutoFit/>
          </a:bodyPr>
          <a:lstStyle/>
          <a:p>
            <a:pPr algn="ctr"/>
            <a:r>
              <a:rPr lang="en-GB" sz="2000" dirty="0">
                <a:solidFill>
                  <a:schemeClr val="bg1"/>
                </a:solidFill>
              </a:rPr>
              <a:t>T. Barrett</a:t>
            </a:r>
          </a:p>
        </p:txBody>
      </p:sp>
    </p:spTree>
    <p:extLst>
      <p:ext uri="{BB962C8B-B14F-4D97-AF65-F5344CB8AC3E}">
        <p14:creationId xmlns:p14="http://schemas.microsoft.com/office/powerpoint/2010/main" val="2805482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22984-C504-7EE5-CADB-DAB1874F2FD4}"/>
              </a:ext>
            </a:extLst>
          </p:cNvPr>
          <p:cNvPicPr>
            <a:picLocks noChangeAspect="1"/>
          </p:cNvPicPr>
          <p:nvPr/>
        </p:nvPicPr>
        <p:blipFill>
          <a:blip r:embed="rId2"/>
          <a:stretch>
            <a:fillRect/>
          </a:stretch>
        </p:blipFill>
        <p:spPr>
          <a:xfrm>
            <a:off x="204198" y="420337"/>
            <a:ext cx="4695391" cy="2962027"/>
          </a:xfrm>
          <a:prstGeom prst="rect">
            <a:avLst/>
          </a:prstGeom>
        </p:spPr>
      </p:pic>
      <p:sp>
        <p:nvSpPr>
          <p:cNvPr id="6" name="TextBox 5">
            <a:extLst>
              <a:ext uri="{FF2B5EF4-FFF2-40B4-BE49-F238E27FC236}">
                <a16:creationId xmlns:a16="http://schemas.microsoft.com/office/drawing/2014/main" id="{71E1630C-2E4A-CAC4-33DE-C696CB93E67E}"/>
              </a:ext>
            </a:extLst>
          </p:cNvPr>
          <p:cNvSpPr txBox="1"/>
          <p:nvPr/>
        </p:nvSpPr>
        <p:spPr>
          <a:xfrm>
            <a:off x="128659" y="39505"/>
            <a:ext cx="28745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Measuring a 20 Hz sine wave</a:t>
            </a:r>
          </a:p>
        </p:txBody>
      </p:sp>
      <p:pic>
        <p:nvPicPr>
          <p:cNvPr id="8" name="Picture 7">
            <a:extLst>
              <a:ext uri="{FF2B5EF4-FFF2-40B4-BE49-F238E27FC236}">
                <a16:creationId xmlns:a16="http://schemas.microsoft.com/office/drawing/2014/main" id="{AA55CFC4-3DA7-53CB-8A8F-883E430A35CE}"/>
              </a:ext>
            </a:extLst>
          </p:cNvPr>
          <p:cNvPicPr>
            <a:picLocks noChangeAspect="1"/>
          </p:cNvPicPr>
          <p:nvPr/>
        </p:nvPicPr>
        <p:blipFill>
          <a:blip r:embed="rId3"/>
          <a:stretch>
            <a:fillRect/>
          </a:stretch>
        </p:blipFill>
        <p:spPr>
          <a:xfrm>
            <a:off x="5954243" y="420206"/>
            <a:ext cx="4740262" cy="2962137"/>
          </a:xfrm>
          <a:prstGeom prst="rect">
            <a:avLst/>
          </a:prstGeom>
        </p:spPr>
      </p:pic>
      <p:sp>
        <p:nvSpPr>
          <p:cNvPr id="9" name="TextBox 8">
            <a:extLst>
              <a:ext uri="{FF2B5EF4-FFF2-40B4-BE49-F238E27FC236}">
                <a16:creationId xmlns:a16="http://schemas.microsoft.com/office/drawing/2014/main" id="{526CE0C4-EFAA-60E1-C7CC-9E8F40023F03}"/>
              </a:ext>
            </a:extLst>
          </p:cNvPr>
          <p:cNvSpPr txBox="1"/>
          <p:nvPr/>
        </p:nvSpPr>
        <p:spPr>
          <a:xfrm>
            <a:off x="5905451" y="46242"/>
            <a:ext cx="28745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Measuring a 50 Hz sine wave</a:t>
            </a:r>
          </a:p>
        </p:txBody>
      </p:sp>
      <p:pic>
        <p:nvPicPr>
          <p:cNvPr id="11" name="Picture 10">
            <a:extLst>
              <a:ext uri="{FF2B5EF4-FFF2-40B4-BE49-F238E27FC236}">
                <a16:creationId xmlns:a16="http://schemas.microsoft.com/office/drawing/2014/main" id="{E813DE94-1E6E-3A65-5106-1B7A443C2CAB}"/>
              </a:ext>
            </a:extLst>
          </p:cNvPr>
          <p:cNvPicPr>
            <a:picLocks noChangeAspect="1"/>
          </p:cNvPicPr>
          <p:nvPr/>
        </p:nvPicPr>
        <p:blipFill>
          <a:blip r:embed="rId4"/>
          <a:stretch>
            <a:fillRect/>
          </a:stretch>
        </p:blipFill>
        <p:spPr>
          <a:xfrm>
            <a:off x="204198" y="3859422"/>
            <a:ext cx="4650769" cy="2880398"/>
          </a:xfrm>
          <a:prstGeom prst="rect">
            <a:avLst/>
          </a:prstGeom>
        </p:spPr>
      </p:pic>
      <p:sp>
        <p:nvSpPr>
          <p:cNvPr id="12" name="TextBox 11">
            <a:extLst>
              <a:ext uri="{FF2B5EF4-FFF2-40B4-BE49-F238E27FC236}">
                <a16:creationId xmlns:a16="http://schemas.microsoft.com/office/drawing/2014/main" id="{CFDB37CE-2A9D-E19B-BE91-8FFA58EB5166}"/>
              </a:ext>
            </a:extLst>
          </p:cNvPr>
          <p:cNvSpPr txBox="1"/>
          <p:nvPr/>
        </p:nvSpPr>
        <p:spPr>
          <a:xfrm>
            <a:off x="128658" y="3427911"/>
            <a:ext cx="29899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Measuring a 100 Hz sine wave</a:t>
            </a:r>
          </a:p>
        </p:txBody>
      </p:sp>
      <p:pic>
        <p:nvPicPr>
          <p:cNvPr id="14" name="Picture 13">
            <a:extLst>
              <a:ext uri="{FF2B5EF4-FFF2-40B4-BE49-F238E27FC236}">
                <a16:creationId xmlns:a16="http://schemas.microsoft.com/office/drawing/2014/main" id="{C8BAA36F-73BE-C5A0-5394-47AB385E2804}"/>
              </a:ext>
            </a:extLst>
          </p:cNvPr>
          <p:cNvPicPr>
            <a:picLocks noChangeAspect="1"/>
          </p:cNvPicPr>
          <p:nvPr/>
        </p:nvPicPr>
        <p:blipFill>
          <a:blip r:embed="rId5"/>
          <a:stretch>
            <a:fillRect/>
          </a:stretch>
        </p:blipFill>
        <p:spPr>
          <a:xfrm>
            <a:off x="5954244" y="3791609"/>
            <a:ext cx="4740262" cy="2966377"/>
          </a:xfrm>
          <a:prstGeom prst="rect">
            <a:avLst/>
          </a:prstGeom>
        </p:spPr>
      </p:pic>
      <p:sp>
        <p:nvSpPr>
          <p:cNvPr id="17" name="TextBox 16">
            <a:extLst>
              <a:ext uri="{FF2B5EF4-FFF2-40B4-BE49-F238E27FC236}">
                <a16:creationId xmlns:a16="http://schemas.microsoft.com/office/drawing/2014/main" id="{314C84D1-B31C-770B-77B4-50C981656050}"/>
              </a:ext>
            </a:extLst>
          </p:cNvPr>
          <p:cNvSpPr txBox="1"/>
          <p:nvPr/>
        </p:nvSpPr>
        <p:spPr>
          <a:xfrm>
            <a:off x="5847742" y="3402310"/>
            <a:ext cx="44230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Measuring a 200 Hz sine wave (some aliasing)</a:t>
            </a:r>
          </a:p>
        </p:txBody>
      </p:sp>
    </p:spTree>
    <p:extLst>
      <p:ext uri="{BB962C8B-B14F-4D97-AF65-F5344CB8AC3E}">
        <p14:creationId xmlns:p14="http://schemas.microsoft.com/office/powerpoint/2010/main" val="254402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AB4FB6-0CF9-6BA1-E3E7-3B5B2B5DC0D4}"/>
              </a:ext>
            </a:extLst>
          </p:cNvPr>
          <p:cNvPicPr>
            <a:picLocks noChangeAspect="1"/>
          </p:cNvPicPr>
          <p:nvPr/>
        </p:nvPicPr>
        <p:blipFill>
          <a:blip r:embed="rId2"/>
          <a:stretch>
            <a:fillRect/>
          </a:stretch>
        </p:blipFill>
        <p:spPr>
          <a:xfrm>
            <a:off x="537376" y="858740"/>
            <a:ext cx="3831557" cy="5561937"/>
          </a:xfrm>
          <a:prstGeom prst="rect">
            <a:avLst/>
          </a:prstGeom>
        </p:spPr>
      </p:pic>
      <p:pic>
        <p:nvPicPr>
          <p:cNvPr id="7" name="Picture 6">
            <a:extLst>
              <a:ext uri="{FF2B5EF4-FFF2-40B4-BE49-F238E27FC236}">
                <a16:creationId xmlns:a16="http://schemas.microsoft.com/office/drawing/2014/main" id="{BAA8A20D-DE36-4A02-917A-811DAD9C806A}"/>
              </a:ext>
            </a:extLst>
          </p:cNvPr>
          <p:cNvPicPr>
            <a:picLocks noChangeAspect="1"/>
          </p:cNvPicPr>
          <p:nvPr/>
        </p:nvPicPr>
        <p:blipFill>
          <a:blip r:embed="rId3"/>
          <a:stretch>
            <a:fillRect/>
          </a:stretch>
        </p:blipFill>
        <p:spPr>
          <a:xfrm>
            <a:off x="7823069" y="3429000"/>
            <a:ext cx="3050030" cy="2717618"/>
          </a:xfrm>
          <a:prstGeom prst="rect">
            <a:avLst/>
          </a:prstGeom>
        </p:spPr>
      </p:pic>
      <p:pic>
        <p:nvPicPr>
          <p:cNvPr id="9" name="Picture 8">
            <a:extLst>
              <a:ext uri="{FF2B5EF4-FFF2-40B4-BE49-F238E27FC236}">
                <a16:creationId xmlns:a16="http://schemas.microsoft.com/office/drawing/2014/main" id="{4C2885C8-B70F-8F85-41D6-EEBF1C7965E5}"/>
              </a:ext>
            </a:extLst>
          </p:cNvPr>
          <p:cNvPicPr>
            <a:picLocks noChangeAspect="1"/>
          </p:cNvPicPr>
          <p:nvPr/>
        </p:nvPicPr>
        <p:blipFill>
          <a:blip r:embed="rId4"/>
          <a:stretch>
            <a:fillRect/>
          </a:stretch>
        </p:blipFill>
        <p:spPr>
          <a:xfrm>
            <a:off x="4854618" y="628153"/>
            <a:ext cx="2858147" cy="2536259"/>
          </a:xfrm>
          <a:prstGeom prst="rect">
            <a:avLst/>
          </a:prstGeom>
        </p:spPr>
      </p:pic>
      <p:sp>
        <p:nvSpPr>
          <p:cNvPr id="10" name="TextBox 9">
            <a:extLst>
              <a:ext uri="{FF2B5EF4-FFF2-40B4-BE49-F238E27FC236}">
                <a16:creationId xmlns:a16="http://schemas.microsoft.com/office/drawing/2014/main" id="{D22EC71F-4FEE-8CEC-DD8F-50D98FC4EC5A}"/>
              </a:ext>
            </a:extLst>
          </p:cNvPr>
          <p:cNvSpPr txBox="1"/>
          <p:nvPr/>
        </p:nvSpPr>
        <p:spPr>
          <a:xfrm>
            <a:off x="4880839" y="3960103"/>
            <a:ext cx="2430323"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Max and min counts seems to be around 32330 and 520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sym typeface="Wingdings" panose="05000000000000000000" pitchFamily="2" charset="2"/>
              </a:rPr>
              <a:t> means I am able to capture the full +-10V range successfully.</a:t>
            </a: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1" name="TextBox 10">
            <a:extLst>
              <a:ext uri="{FF2B5EF4-FFF2-40B4-BE49-F238E27FC236}">
                <a16:creationId xmlns:a16="http://schemas.microsoft.com/office/drawing/2014/main" id="{B7A14BF9-20D0-732A-7AD2-1F2EFD563140}"/>
              </a:ext>
            </a:extLst>
          </p:cNvPr>
          <p:cNvSpPr txBox="1"/>
          <p:nvPr/>
        </p:nvSpPr>
        <p:spPr>
          <a:xfrm>
            <a:off x="278359" y="289599"/>
            <a:ext cx="343490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5 Hz sine wave, 20 V p-p (+-10V)</a:t>
            </a:r>
          </a:p>
        </p:txBody>
      </p:sp>
      <p:pic>
        <p:nvPicPr>
          <p:cNvPr id="13" name="Picture 12">
            <a:extLst>
              <a:ext uri="{FF2B5EF4-FFF2-40B4-BE49-F238E27FC236}">
                <a16:creationId xmlns:a16="http://schemas.microsoft.com/office/drawing/2014/main" id="{7781821F-3017-649C-CF3C-3D1C859A25E4}"/>
              </a:ext>
            </a:extLst>
          </p:cNvPr>
          <p:cNvPicPr>
            <a:picLocks noChangeAspect="1"/>
          </p:cNvPicPr>
          <p:nvPr/>
        </p:nvPicPr>
        <p:blipFill>
          <a:blip r:embed="rId5"/>
          <a:stretch>
            <a:fillRect/>
          </a:stretch>
        </p:blipFill>
        <p:spPr>
          <a:xfrm>
            <a:off x="9348084" y="1030501"/>
            <a:ext cx="2876550" cy="523875"/>
          </a:xfrm>
          <a:prstGeom prst="rect">
            <a:avLst/>
          </a:prstGeom>
        </p:spPr>
      </p:pic>
      <p:sp>
        <p:nvSpPr>
          <p:cNvPr id="14" name="TextBox 13">
            <a:extLst>
              <a:ext uri="{FF2B5EF4-FFF2-40B4-BE49-F238E27FC236}">
                <a16:creationId xmlns:a16="http://schemas.microsoft.com/office/drawing/2014/main" id="{DCDE2B77-DD89-FBC0-391C-0661F1E9AD26}"/>
              </a:ext>
            </a:extLst>
          </p:cNvPr>
          <p:cNvSpPr txBox="1"/>
          <p:nvPr/>
        </p:nvSpPr>
        <p:spPr>
          <a:xfrm>
            <a:off x="8285322" y="289599"/>
            <a:ext cx="2430323"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Measuring the time to collect 10 values from ADC:</a:t>
            </a:r>
          </a:p>
        </p:txBody>
      </p:sp>
      <p:sp>
        <p:nvSpPr>
          <p:cNvPr id="15" name="TextBox 14">
            <a:extLst>
              <a:ext uri="{FF2B5EF4-FFF2-40B4-BE49-F238E27FC236}">
                <a16:creationId xmlns:a16="http://schemas.microsoft.com/office/drawing/2014/main" id="{5E0805B1-BFC7-9C68-80FA-5CB7842A53F3}"/>
              </a:ext>
            </a:extLst>
          </p:cNvPr>
          <p:cNvSpPr txBox="1"/>
          <p:nvPr/>
        </p:nvSpPr>
        <p:spPr>
          <a:xfrm>
            <a:off x="8285321" y="1606979"/>
            <a:ext cx="3939313"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Corresponds to 577 samples / second (should be able to measure up to 288 Hz signals without aliasing)</a:t>
            </a:r>
          </a:p>
        </p:txBody>
      </p:sp>
    </p:spTree>
    <p:extLst>
      <p:ext uri="{BB962C8B-B14F-4D97-AF65-F5344CB8AC3E}">
        <p14:creationId xmlns:p14="http://schemas.microsoft.com/office/powerpoint/2010/main" val="431136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0CB420-A2E7-44FB-BAFB-EB28DF5FA979}"/>
              </a:ext>
            </a:extLst>
          </p:cNvPr>
          <p:cNvPicPr>
            <a:picLocks noChangeAspect="1"/>
          </p:cNvPicPr>
          <p:nvPr/>
        </p:nvPicPr>
        <p:blipFill>
          <a:blip r:embed="rId2"/>
          <a:stretch>
            <a:fillRect/>
          </a:stretch>
        </p:blipFill>
        <p:spPr>
          <a:xfrm>
            <a:off x="7776807" y="4422279"/>
            <a:ext cx="3618070" cy="2277671"/>
          </a:xfrm>
          <a:prstGeom prst="rect">
            <a:avLst/>
          </a:prstGeom>
        </p:spPr>
      </p:pic>
      <p:pic>
        <p:nvPicPr>
          <p:cNvPr id="10" name="Picture 9">
            <a:extLst>
              <a:ext uri="{FF2B5EF4-FFF2-40B4-BE49-F238E27FC236}">
                <a16:creationId xmlns:a16="http://schemas.microsoft.com/office/drawing/2014/main" id="{FAB318E9-C601-0EBF-3795-AAE8E10CB547}"/>
              </a:ext>
            </a:extLst>
          </p:cNvPr>
          <p:cNvPicPr>
            <a:picLocks noChangeAspect="1"/>
          </p:cNvPicPr>
          <p:nvPr/>
        </p:nvPicPr>
        <p:blipFill>
          <a:blip r:embed="rId3"/>
          <a:stretch>
            <a:fillRect/>
          </a:stretch>
        </p:blipFill>
        <p:spPr>
          <a:xfrm>
            <a:off x="7771767" y="2022745"/>
            <a:ext cx="3623110" cy="2348219"/>
          </a:xfrm>
          <a:prstGeom prst="rect">
            <a:avLst/>
          </a:prstGeom>
        </p:spPr>
      </p:pic>
      <p:pic>
        <p:nvPicPr>
          <p:cNvPr id="11" name="Picture 10">
            <a:extLst>
              <a:ext uri="{FF2B5EF4-FFF2-40B4-BE49-F238E27FC236}">
                <a16:creationId xmlns:a16="http://schemas.microsoft.com/office/drawing/2014/main" id="{C4461A84-4DE6-9437-9291-301B40271FA3}"/>
              </a:ext>
            </a:extLst>
          </p:cNvPr>
          <p:cNvPicPr>
            <a:picLocks noChangeAspect="1"/>
          </p:cNvPicPr>
          <p:nvPr/>
        </p:nvPicPr>
        <p:blipFill>
          <a:blip r:embed="rId4"/>
          <a:stretch>
            <a:fillRect/>
          </a:stretch>
        </p:blipFill>
        <p:spPr>
          <a:xfrm>
            <a:off x="7774631" y="178409"/>
            <a:ext cx="3577757" cy="1783840"/>
          </a:xfrm>
          <a:prstGeom prst="rect">
            <a:avLst/>
          </a:prstGeom>
        </p:spPr>
      </p:pic>
      <p:sp>
        <p:nvSpPr>
          <p:cNvPr id="12" name="TextBox 11">
            <a:extLst>
              <a:ext uri="{FF2B5EF4-FFF2-40B4-BE49-F238E27FC236}">
                <a16:creationId xmlns:a16="http://schemas.microsoft.com/office/drawing/2014/main" id="{61271712-5E3F-2166-3876-423B47F02D1C}"/>
              </a:ext>
            </a:extLst>
          </p:cNvPr>
          <p:cNvSpPr txBox="1"/>
          <p:nvPr/>
        </p:nvSpPr>
        <p:spPr>
          <a:xfrm>
            <a:off x="247959" y="917875"/>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BZ changed by 12 nT when Temperature went from 16 to 35 °C</a:t>
            </a:r>
          </a:p>
        </p:txBody>
      </p:sp>
      <p:sp>
        <p:nvSpPr>
          <p:cNvPr id="13" name="TextBox 12">
            <a:extLst>
              <a:ext uri="{FF2B5EF4-FFF2-40B4-BE49-F238E27FC236}">
                <a16:creationId xmlns:a16="http://schemas.microsoft.com/office/drawing/2014/main" id="{1CB5B7F3-B6BE-B7F6-8A55-7DFCE96D0D76}"/>
              </a:ext>
            </a:extLst>
          </p:cNvPr>
          <p:cNvSpPr txBox="1"/>
          <p:nvPr/>
        </p:nvSpPr>
        <p:spPr>
          <a:xfrm>
            <a:off x="244733" y="1178240"/>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BX changed by 6 nT when Temperature went from 16 to 35 °C</a:t>
            </a:r>
          </a:p>
        </p:txBody>
      </p:sp>
      <p:sp>
        <p:nvSpPr>
          <p:cNvPr id="14" name="TextBox 13">
            <a:extLst>
              <a:ext uri="{FF2B5EF4-FFF2-40B4-BE49-F238E27FC236}">
                <a16:creationId xmlns:a16="http://schemas.microsoft.com/office/drawing/2014/main" id="{F65EB545-446E-76C0-E69E-9D56680B334D}"/>
              </a:ext>
            </a:extLst>
          </p:cNvPr>
          <p:cNvSpPr txBox="1"/>
          <p:nvPr/>
        </p:nvSpPr>
        <p:spPr>
          <a:xfrm>
            <a:off x="241507" y="1439403"/>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BZ changed by 12 nT when Temperature went from 35 to 52 °C</a:t>
            </a:r>
          </a:p>
        </p:txBody>
      </p:sp>
      <p:sp>
        <p:nvSpPr>
          <p:cNvPr id="15" name="TextBox 14">
            <a:extLst>
              <a:ext uri="{FF2B5EF4-FFF2-40B4-BE49-F238E27FC236}">
                <a16:creationId xmlns:a16="http://schemas.microsoft.com/office/drawing/2014/main" id="{6C4C0C72-D389-B8CE-A6A5-FE869B2D2B4C}"/>
              </a:ext>
            </a:extLst>
          </p:cNvPr>
          <p:cNvSpPr txBox="1"/>
          <p:nvPr/>
        </p:nvSpPr>
        <p:spPr>
          <a:xfrm>
            <a:off x="247959" y="1700566"/>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BX changed by 5 nT when Temperature went from 35 to 52 °C</a:t>
            </a:r>
          </a:p>
        </p:txBody>
      </p:sp>
      <p:sp>
        <p:nvSpPr>
          <p:cNvPr id="16" name="TextBox 15">
            <a:extLst>
              <a:ext uri="{FF2B5EF4-FFF2-40B4-BE49-F238E27FC236}">
                <a16:creationId xmlns:a16="http://schemas.microsoft.com/office/drawing/2014/main" id="{DDE13B10-F43D-5F5B-82C9-1B8BBB6FDC37}"/>
              </a:ext>
            </a:extLst>
          </p:cNvPr>
          <p:cNvSpPr txBox="1"/>
          <p:nvPr/>
        </p:nvSpPr>
        <p:spPr>
          <a:xfrm>
            <a:off x="241507" y="1998638"/>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BZ changes by 12 nT in 18°C, or 0.67 nT / °C </a:t>
            </a:r>
          </a:p>
        </p:txBody>
      </p:sp>
      <p:sp>
        <p:nvSpPr>
          <p:cNvPr id="17" name="TextBox 16">
            <a:extLst>
              <a:ext uri="{FF2B5EF4-FFF2-40B4-BE49-F238E27FC236}">
                <a16:creationId xmlns:a16="http://schemas.microsoft.com/office/drawing/2014/main" id="{C49C2260-C8E8-CE83-D939-53C340A72EC1}"/>
              </a:ext>
            </a:extLst>
          </p:cNvPr>
          <p:cNvSpPr txBox="1"/>
          <p:nvPr/>
        </p:nvSpPr>
        <p:spPr>
          <a:xfrm>
            <a:off x="241506" y="2259003"/>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BX changes by 6 nT in 18°C, or 0.33 nT / °C </a:t>
            </a:r>
          </a:p>
        </p:txBody>
      </p:sp>
      <p:sp>
        <p:nvSpPr>
          <p:cNvPr id="18" name="TextBox 17">
            <a:extLst>
              <a:ext uri="{FF2B5EF4-FFF2-40B4-BE49-F238E27FC236}">
                <a16:creationId xmlns:a16="http://schemas.microsoft.com/office/drawing/2014/main" id="{E973B32B-4D41-9144-0E25-995C1A4DF121}"/>
              </a:ext>
            </a:extLst>
          </p:cNvPr>
          <p:cNvSpPr txBox="1"/>
          <p:nvPr/>
        </p:nvSpPr>
        <p:spPr>
          <a:xfrm>
            <a:off x="247959" y="607960"/>
            <a:ext cx="644049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Applied a BX field of -34990 nT (5V) , and a BZ field of 0 </a:t>
            </a:r>
            <a:r>
              <a:rPr kumimoji="0" lang="en-GB" sz="1600"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nT.</a:t>
            </a: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9" name="TextBox 18">
            <a:extLst>
              <a:ext uri="{FF2B5EF4-FFF2-40B4-BE49-F238E27FC236}">
                <a16:creationId xmlns:a16="http://schemas.microsoft.com/office/drawing/2014/main" id="{89298E67-9206-8D6A-64E1-E62F331E3339}"/>
              </a:ext>
            </a:extLst>
          </p:cNvPr>
          <p:cNvSpPr txBox="1"/>
          <p:nvPr/>
        </p:nvSpPr>
        <p:spPr>
          <a:xfrm>
            <a:off x="241507" y="2529425"/>
            <a:ext cx="6860507"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50°C, we can expect a change of ~12-24 nT from room temperature. This corresponds to 2.5 – 5.5 ADC counts.</a:t>
            </a:r>
          </a:p>
        </p:txBody>
      </p:sp>
      <p:sp>
        <p:nvSpPr>
          <p:cNvPr id="20" name="TextBox 19">
            <a:extLst>
              <a:ext uri="{FF2B5EF4-FFF2-40B4-BE49-F238E27FC236}">
                <a16:creationId xmlns:a16="http://schemas.microsoft.com/office/drawing/2014/main" id="{6ED59D0F-3ED4-E420-824B-726B68455EF5}"/>
              </a:ext>
            </a:extLst>
          </p:cNvPr>
          <p:cNvSpPr txBox="1"/>
          <p:nvPr/>
        </p:nvSpPr>
        <p:spPr>
          <a:xfrm>
            <a:off x="241506" y="3090446"/>
            <a:ext cx="6860507"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LT1997-2 has a gain error of 1 ppm/°C (0.2 ppm/°C typical). </a:t>
            </a:r>
          </a:p>
        </p:txBody>
      </p:sp>
      <p:pic>
        <p:nvPicPr>
          <p:cNvPr id="2" name="Picture 1">
            <a:extLst>
              <a:ext uri="{FF2B5EF4-FFF2-40B4-BE49-F238E27FC236}">
                <a16:creationId xmlns:a16="http://schemas.microsoft.com/office/drawing/2014/main" id="{7E023DAC-9AC3-002A-1CD5-B43BAE7C8EF3}"/>
              </a:ext>
            </a:extLst>
          </p:cNvPr>
          <p:cNvPicPr>
            <a:picLocks noChangeAspect="1"/>
          </p:cNvPicPr>
          <p:nvPr/>
        </p:nvPicPr>
        <p:blipFill>
          <a:blip r:embed="rId5"/>
          <a:stretch>
            <a:fillRect/>
          </a:stretch>
        </p:blipFill>
        <p:spPr>
          <a:xfrm>
            <a:off x="2862343" y="3515478"/>
            <a:ext cx="4543425" cy="3352800"/>
          </a:xfrm>
          <a:prstGeom prst="rect">
            <a:avLst/>
          </a:prstGeom>
        </p:spPr>
      </p:pic>
      <p:sp>
        <p:nvSpPr>
          <p:cNvPr id="3" name="TextBox 2">
            <a:extLst>
              <a:ext uri="{FF2B5EF4-FFF2-40B4-BE49-F238E27FC236}">
                <a16:creationId xmlns:a16="http://schemas.microsoft.com/office/drawing/2014/main" id="{FC4F955D-0513-25EF-5C04-782927AB0D7E}"/>
              </a:ext>
            </a:extLst>
          </p:cNvPr>
          <p:cNvSpPr txBox="1"/>
          <p:nvPr/>
        </p:nvSpPr>
        <p:spPr>
          <a:xfrm>
            <a:off x="303618" y="3926993"/>
            <a:ext cx="23920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ADS1115 datasheet says we can expect 0.015% change in gain when increasing from room temperature up to 50°C</a:t>
            </a:r>
          </a:p>
        </p:txBody>
      </p:sp>
      <p:cxnSp>
        <p:nvCxnSpPr>
          <p:cNvPr id="4" name="Straight Arrow Connector 3">
            <a:extLst>
              <a:ext uri="{FF2B5EF4-FFF2-40B4-BE49-F238E27FC236}">
                <a16:creationId xmlns:a16="http://schemas.microsoft.com/office/drawing/2014/main" id="{E25D36E9-71F9-FAEF-64F5-04259E1E06D6}"/>
              </a:ext>
            </a:extLst>
          </p:cNvPr>
          <p:cNvCxnSpPr>
            <a:cxnSpLocks/>
          </p:cNvCxnSpPr>
          <p:nvPr/>
        </p:nvCxnSpPr>
        <p:spPr>
          <a:xfrm>
            <a:off x="5353728" y="4519989"/>
            <a:ext cx="0" cy="38784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29457C-EEB0-F446-101C-2B1CBF5C7D4F}"/>
              </a:ext>
            </a:extLst>
          </p:cNvPr>
          <p:cNvCxnSpPr>
            <a:cxnSpLocks/>
          </p:cNvCxnSpPr>
          <p:nvPr/>
        </p:nvCxnSpPr>
        <p:spPr>
          <a:xfrm flipV="1">
            <a:off x="4773625" y="5337330"/>
            <a:ext cx="0" cy="53141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3ABB8E-5489-739B-8A13-975064C4702A}"/>
              </a:ext>
            </a:extLst>
          </p:cNvPr>
          <p:cNvSpPr txBox="1"/>
          <p:nvPr/>
        </p:nvSpPr>
        <p:spPr>
          <a:xfrm>
            <a:off x="128487" y="142784"/>
            <a:ext cx="54167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Checking Behaviour of System when Heated to 50°C </a:t>
            </a:r>
          </a:p>
        </p:txBody>
      </p:sp>
    </p:spTree>
    <p:extLst>
      <p:ext uri="{BB962C8B-B14F-4D97-AF65-F5344CB8AC3E}">
        <p14:creationId xmlns:p14="http://schemas.microsoft.com/office/powerpoint/2010/main" val="407928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3702E-18D5-82A5-D44A-3BA400145687}"/>
              </a:ext>
            </a:extLst>
          </p:cNvPr>
          <p:cNvSpPr txBox="1"/>
          <p:nvPr/>
        </p:nvSpPr>
        <p:spPr>
          <a:xfrm>
            <a:off x="128659" y="246239"/>
            <a:ext cx="47332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Temperature Dependence of Calibration Factors</a:t>
            </a:r>
          </a:p>
        </p:txBody>
      </p:sp>
      <p:pic>
        <p:nvPicPr>
          <p:cNvPr id="9" name="Picture 8" descr="Chart&#10;&#10;Description automatically generated">
            <a:extLst>
              <a:ext uri="{FF2B5EF4-FFF2-40B4-BE49-F238E27FC236}">
                <a16:creationId xmlns:a16="http://schemas.microsoft.com/office/drawing/2014/main" id="{51D65A33-AD13-9919-FE0E-E9E898267E63}"/>
              </a:ext>
            </a:extLst>
          </p:cNvPr>
          <p:cNvPicPr>
            <a:picLocks noChangeAspect="1"/>
          </p:cNvPicPr>
          <p:nvPr/>
        </p:nvPicPr>
        <p:blipFill rotWithShape="1">
          <a:blip r:embed="rId2">
            <a:extLst>
              <a:ext uri="{28A0092B-C50C-407E-A947-70E740481C1C}">
                <a14:useLocalDpi xmlns:a14="http://schemas.microsoft.com/office/drawing/2010/main" val="0"/>
              </a:ext>
            </a:extLst>
          </a:blip>
          <a:srcRect l="52757"/>
          <a:stretch/>
        </p:blipFill>
        <p:spPr>
          <a:xfrm>
            <a:off x="688936" y="3840480"/>
            <a:ext cx="3222013" cy="2930082"/>
          </a:xfrm>
          <a:prstGeom prst="rect">
            <a:avLst/>
          </a:prstGeom>
        </p:spPr>
      </p:pic>
      <p:pic>
        <p:nvPicPr>
          <p:cNvPr id="11" name="Picture 10" descr="Chart, line chart, scatter chart&#10;&#10;Description automatically generated">
            <a:extLst>
              <a:ext uri="{FF2B5EF4-FFF2-40B4-BE49-F238E27FC236}">
                <a16:creationId xmlns:a16="http://schemas.microsoft.com/office/drawing/2014/main" id="{21103E2F-761F-9BCE-024E-56C36CFDA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96" y="2092082"/>
            <a:ext cx="6093350" cy="3496795"/>
          </a:xfrm>
          <a:prstGeom prst="rect">
            <a:avLst/>
          </a:prstGeom>
        </p:spPr>
      </p:pic>
      <p:pic>
        <p:nvPicPr>
          <p:cNvPr id="12" name="Picture 11" descr="Chart&#10;&#10;Description automatically generated">
            <a:extLst>
              <a:ext uri="{FF2B5EF4-FFF2-40B4-BE49-F238E27FC236}">
                <a16:creationId xmlns:a16="http://schemas.microsoft.com/office/drawing/2014/main" id="{755BCAE0-099B-6581-5CD5-CD36E69EE460}"/>
              </a:ext>
            </a:extLst>
          </p:cNvPr>
          <p:cNvPicPr>
            <a:picLocks noChangeAspect="1"/>
          </p:cNvPicPr>
          <p:nvPr/>
        </p:nvPicPr>
        <p:blipFill rotWithShape="1">
          <a:blip r:embed="rId2">
            <a:extLst>
              <a:ext uri="{28A0092B-C50C-407E-A947-70E740481C1C}">
                <a14:useLocalDpi xmlns:a14="http://schemas.microsoft.com/office/drawing/2010/main" val="0"/>
              </a:ext>
            </a:extLst>
          </a:blip>
          <a:srcRect r="47261"/>
          <a:stretch/>
        </p:blipFill>
        <p:spPr>
          <a:xfrm>
            <a:off x="688936" y="838836"/>
            <a:ext cx="3596818" cy="2930082"/>
          </a:xfrm>
          <a:prstGeom prst="rect">
            <a:avLst/>
          </a:prstGeom>
        </p:spPr>
      </p:pic>
      <p:sp>
        <p:nvSpPr>
          <p:cNvPr id="2" name="TextBox 1">
            <a:extLst>
              <a:ext uri="{FF2B5EF4-FFF2-40B4-BE49-F238E27FC236}">
                <a16:creationId xmlns:a16="http://schemas.microsoft.com/office/drawing/2014/main" id="{ABCC4BDF-9F97-B4F9-84FE-96BF79F50931}"/>
              </a:ext>
            </a:extLst>
          </p:cNvPr>
          <p:cNvSpPr txBox="1"/>
          <p:nvPr/>
        </p:nvSpPr>
        <p:spPr>
          <a:xfrm>
            <a:off x="5030525" y="973720"/>
            <a:ext cx="6440493"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 temperature-dependent calibration factor was therefore included in the firmware. (i.e. first we measure the temperature, and then calculate the most appropriate calibration factors – offset and slope - to use)</a:t>
            </a:r>
          </a:p>
        </p:txBody>
      </p:sp>
    </p:spTree>
    <p:extLst>
      <p:ext uri="{BB962C8B-B14F-4D97-AF65-F5344CB8AC3E}">
        <p14:creationId xmlns:p14="http://schemas.microsoft.com/office/powerpoint/2010/main" val="114012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84E38F-EAE4-4BBC-40F5-408C6DB7CCB8}"/>
              </a:ext>
            </a:extLst>
          </p:cNvPr>
          <p:cNvPicPr>
            <a:picLocks noChangeAspect="1"/>
          </p:cNvPicPr>
          <p:nvPr/>
        </p:nvPicPr>
        <p:blipFill>
          <a:blip r:embed="rId2"/>
          <a:stretch>
            <a:fillRect/>
          </a:stretch>
        </p:blipFill>
        <p:spPr>
          <a:xfrm>
            <a:off x="4256990" y="615571"/>
            <a:ext cx="7874360" cy="6179574"/>
          </a:xfrm>
          <a:prstGeom prst="rect">
            <a:avLst/>
          </a:prstGeom>
        </p:spPr>
      </p:pic>
      <p:sp>
        <p:nvSpPr>
          <p:cNvPr id="6" name="TextBox 5">
            <a:extLst>
              <a:ext uri="{FF2B5EF4-FFF2-40B4-BE49-F238E27FC236}">
                <a16:creationId xmlns:a16="http://schemas.microsoft.com/office/drawing/2014/main" id="{00F91387-4008-EEDB-F378-79A88073FABE}"/>
              </a:ext>
            </a:extLst>
          </p:cNvPr>
          <p:cNvSpPr txBox="1"/>
          <p:nvPr/>
        </p:nvSpPr>
        <p:spPr>
          <a:xfrm>
            <a:off x="128659" y="246239"/>
            <a:ext cx="8845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Behaviour of system when heated to 50°C </a:t>
            </a:r>
            <a:r>
              <a:rPr kumimoji="0" lang="en-GB" sz="1800" b="0" i="1"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after</a:t>
            </a: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adding </a:t>
            </a:r>
            <a:r>
              <a:rPr lang="en-GB" u="sng" dirty="0">
                <a:solidFill>
                  <a:prstClr val="black"/>
                </a:solidFill>
                <a:latin typeface="Gill Sans MT" panose="020B0502020104020203" pitchFamily="34" charset="0"/>
              </a:rPr>
              <a:t>t</a:t>
            </a:r>
            <a:r>
              <a:rPr kumimoji="0" lang="en-GB" sz="1800" b="0" i="0" u="sng"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emperature</a:t>
            </a: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-dependent </a:t>
            </a:r>
            <a:r>
              <a:rPr lang="en-GB" u="sng" dirty="0">
                <a:solidFill>
                  <a:prstClr val="black"/>
                </a:solidFill>
                <a:latin typeface="Gill Sans MT" panose="020B0502020104020203" pitchFamily="34" charset="0"/>
              </a:rPr>
              <a:t>c</a:t>
            </a:r>
            <a:r>
              <a:rPr kumimoji="0" lang="en-GB" sz="1800" b="0" i="0" u="sng"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alibration</a:t>
            </a:r>
            <a:endPar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7" name="TextBox 6">
            <a:extLst>
              <a:ext uri="{FF2B5EF4-FFF2-40B4-BE49-F238E27FC236}">
                <a16:creationId xmlns:a16="http://schemas.microsoft.com/office/drawing/2014/main" id="{E75FB00A-AE4D-B5C1-9691-8D4A35D78AD2}"/>
              </a:ext>
            </a:extLst>
          </p:cNvPr>
          <p:cNvSpPr txBox="1"/>
          <p:nvPr/>
        </p:nvSpPr>
        <p:spPr>
          <a:xfrm>
            <a:off x="312927" y="1271998"/>
            <a:ext cx="376761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Since the system is heated up fast (in an oven), the PT100 probe heats up faster than the analog circuitry on the PCB, and so there is a delay of around 5 minutes before the calibration becomes accurate.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 the real system, when dealing with slow changes to the room temperature, this will not be present.</a:t>
            </a:r>
          </a:p>
        </p:txBody>
      </p:sp>
      <p:sp>
        <p:nvSpPr>
          <p:cNvPr id="12" name="TextBox 11">
            <a:extLst>
              <a:ext uri="{FF2B5EF4-FFF2-40B4-BE49-F238E27FC236}">
                <a16:creationId xmlns:a16="http://schemas.microsoft.com/office/drawing/2014/main" id="{99404F29-703B-4728-AE06-8C380DFF27E7}"/>
              </a:ext>
            </a:extLst>
          </p:cNvPr>
          <p:cNvSpPr txBox="1"/>
          <p:nvPr/>
        </p:nvSpPr>
        <p:spPr>
          <a:xfrm>
            <a:off x="296810" y="4390093"/>
            <a:ext cx="37676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The error in the magnetic field reading is now less than 1nT at 50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This is a big improvement on the error of 24nT before, when the temperature –dependent calibration was not used.</a:t>
            </a:r>
          </a:p>
        </p:txBody>
      </p:sp>
    </p:spTree>
    <p:extLst>
      <p:ext uri="{BB962C8B-B14F-4D97-AF65-F5344CB8AC3E}">
        <p14:creationId xmlns:p14="http://schemas.microsoft.com/office/powerpoint/2010/main" val="64599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638FD83-2202-E246-2ED8-FEF3694AA7FD}"/>
              </a:ext>
            </a:extLst>
          </p:cNvPr>
          <p:cNvCxnSpPr/>
          <p:nvPr/>
        </p:nvCxnSpPr>
        <p:spPr>
          <a:xfrm>
            <a:off x="4895353" y="1959135"/>
            <a:ext cx="0" cy="8004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6B9405-EF2A-7F8B-6036-37E41D7B22A9}"/>
              </a:ext>
            </a:extLst>
          </p:cNvPr>
          <p:cNvCxnSpPr>
            <a:cxnSpLocks/>
          </p:cNvCxnSpPr>
          <p:nvPr/>
        </p:nvCxnSpPr>
        <p:spPr>
          <a:xfrm flipV="1">
            <a:off x="4895353" y="2359371"/>
            <a:ext cx="715617" cy="400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C671F6-4105-AA94-9AE7-40BD69D7B08E}"/>
              </a:ext>
            </a:extLst>
          </p:cNvPr>
          <p:cNvCxnSpPr>
            <a:cxnSpLocks/>
          </p:cNvCxnSpPr>
          <p:nvPr/>
        </p:nvCxnSpPr>
        <p:spPr>
          <a:xfrm>
            <a:off x="4895352" y="1959135"/>
            <a:ext cx="715618" cy="400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331CFB-D41C-0164-B1D1-699FBD0DF6D0}"/>
              </a:ext>
            </a:extLst>
          </p:cNvPr>
          <p:cNvCxnSpPr>
            <a:cxnSpLocks/>
          </p:cNvCxnSpPr>
          <p:nvPr/>
        </p:nvCxnSpPr>
        <p:spPr>
          <a:xfrm>
            <a:off x="5023898" y="2417701"/>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B239ED-2ED7-5F41-4AA4-A1201ED68D65}"/>
              </a:ext>
            </a:extLst>
          </p:cNvPr>
          <p:cNvCxnSpPr>
            <a:cxnSpLocks/>
          </p:cNvCxnSpPr>
          <p:nvPr/>
        </p:nvCxnSpPr>
        <p:spPr>
          <a:xfrm>
            <a:off x="4961613" y="2490589"/>
            <a:ext cx="125898" cy="33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772552D-4473-F8BA-685A-422B67C5C911}"/>
              </a:ext>
            </a:extLst>
          </p:cNvPr>
          <p:cNvCxnSpPr>
            <a:cxnSpLocks/>
          </p:cNvCxnSpPr>
          <p:nvPr/>
        </p:nvCxnSpPr>
        <p:spPr>
          <a:xfrm>
            <a:off x="4962942" y="2197715"/>
            <a:ext cx="1086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D535C1-4D0A-5A80-6426-A13ED89A33E2}"/>
              </a:ext>
            </a:extLst>
          </p:cNvPr>
          <p:cNvSpPr/>
          <p:nvPr/>
        </p:nvSpPr>
        <p:spPr>
          <a:xfrm>
            <a:off x="3913367" y="2086377"/>
            <a:ext cx="532737" cy="1590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24EA3C-A1D4-9CFC-27C5-EB5C98498EFB}"/>
              </a:ext>
            </a:extLst>
          </p:cNvPr>
          <p:cNvSpPr txBox="1"/>
          <p:nvPr/>
        </p:nvSpPr>
        <p:spPr>
          <a:xfrm>
            <a:off x="3913367" y="1778600"/>
            <a:ext cx="54053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125k</a:t>
            </a:r>
          </a:p>
        </p:txBody>
      </p:sp>
      <p:sp>
        <p:nvSpPr>
          <p:cNvPr id="22" name="Rectangle 21">
            <a:extLst>
              <a:ext uri="{FF2B5EF4-FFF2-40B4-BE49-F238E27FC236}">
                <a16:creationId xmlns:a16="http://schemas.microsoft.com/office/drawing/2014/main" id="{46B96854-2F00-3E86-B2AE-157945EBBBDA}"/>
              </a:ext>
            </a:extLst>
          </p:cNvPr>
          <p:cNvSpPr/>
          <p:nvPr/>
        </p:nvSpPr>
        <p:spPr>
          <a:xfrm>
            <a:off x="3905571" y="2433932"/>
            <a:ext cx="532737" cy="1590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EEF38F50-3D12-EAB0-5248-F3794C99DA94}"/>
              </a:ext>
            </a:extLst>
          </p:cNvPr>
          <p:cNvSpPr txBox="1"/>
          <p:nvPr/>
        </p:nvSpPr>
        <p:spPr>
          <a:xfrm>
            <a:off x="3905571" y="2547571"/>
            <a:ext cx="54053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125k</a:t>
            </a:r>
          </a:p>
        </p:txBody>
      </p:sp>
      <p:sp>
        <p:nvSpPr>
          <p:cNvPr id="24" name="Rectangle 23">
            <a:extLst>
              <a:ext uri="{FF2B5EF4-FFF2-40B4-BE49-F238E27FC236}">
                <a16:creationId xmlns:a16="http://schemas.microsoft.com/office/drawing/2014/main" id="{930204BC-B0B9-B824-0F22-9E5118343A39}"/>
              </a:ext>
            </a:extLst>
          </p:cNvPr>
          <p:cNvSpPr/>
          <p:nvPr/>
        </p:nvSpPr>
        <p:spPr>
          <a:xfrm>
            <a:off x="4961613" y="1498426"/>
            <a:ext cx="532737" cy="1590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9D46D119-38E8-60F9-FAF1-3F6B853143B7}"/>
              </a:ext>
            </a:extLst>
          </p:cNvPr>
          <p:cNvSpPr txBox="1"/>
          <p:nvPr/>
        </p:nvSpPr>
        <p:spPr>
          <a:xfrm>
            <a:off x="4993417" y="1190649"/>
            <a:ext cx="4507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25k</a:t>
            </a:r>
          </a:p>
        </p:txBody>
      </p:sp>
      <p:sp>
        <p:nvSpPr>
          <p:cNvPr id="26" name="Rectangle 25">
            <a:extLst>
              <a:ext uri="{FF2B5EF4-FFF2-40B4-BE49-F238E27FC236}">
                <a16:creationId xmlns:a16="http://schemas.microsoft.com/office/drawing/2014/main" id="{5BDAF0AC-7E27-C179-465B-716A3A820BC0}"/>
              </a:ext>
            </a:extLst>
          </p:cNvPr>
          <p:cNvSpPr/>
          <p:nvPr/>
        </p:nvSpPr>
        <p:spPr>
          <a:xfrm>
            <a:off x="4980749" y="3159843"/>
            <a:ext cx="532737" cy="1590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46519B7A-2302-A17E-84D5-3098FC5C67EE}"/>
              </a:ext>
            </a:extLst>
          </p:cNvPr>
          <p:cNvSpPr txBox="1"/>
          <p:nvPr/>
        </p:nvSpPr>
        <p:spPr>
          <a:xfrm>
            <a:off x="5021735" y="2861014"/>
            <a:ext cx="4507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50k</a:t>
            </a:r>
          </a:p>
        </p:txBody>
      </p:sp>
      <p:sp>
        <p:nvSpPr>
          <p:cNvPr id="28" name="Rectangle 27">
            <a:extLst>
              <a:ext uri="{FF2B5EF4-FFF2-40B4-BE49-F238E27FC236}">
                <a16:creationId xmlns:a16="http://schemas.microsoft.com/office/drawing/2014/main" id="{BA7719BA-6BD6-3B3A-A2B5-A8EA15A756DB}"/>
              </a:ext>
            </a:extLst>
          </p:cNvPr>
          <p:cNvSpPr/>
          <p:nvPr/>
        </p:nvSpPr>
        <p:spPr>
          <a:xfrm>
            <a:off x="4995813" y="3538205"/>
            <a:ext cx="532737" cy="1590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12428D89-2D4D-A008-651A-C644729E04D8}"/>
              </a:ext>
            </a:extLst>
          </p:cNvPr>
          <p:cNvSpPr txBox="1"/>
          <p:nvPr/>
        </p:nvSpPr>
        <p:spPr>
          <a:xfrm>
            <a:off x="5036799" y="3652841"/>
            <a:ext cx="4507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50k</a:t>
            </a:r>
          </a:p>
        </p:txBody>
      </p:sp>
      <p:cxnSp>
        <p:nvCxnSpPr>
          <p:cNvPr id="30" name="Straight Connector 29">
            <a:extLst>
              <a:ext uri="{FF2B5EF4-FFF2-40B4-BE49-F238E27FC236}">
                <a16:creationId xmlns:a16="http://schemas.microsoft.com/office/drawing/2014/main" id="{A1225DAC-9ACD-2247-1F0B-F2FA3634244F}"/>
              </a:ext>
            </a:extLst>
          </p:cNvPr>
          <p:cNvCxnSpPr>
            <a:cxnSpLocks/>
            <a:stCxn id="20" idx="3"/>
          </p:cNvCxnSpPr>
          <p:nvPr/>
        </p:nvCxnSpPr>
        <p:spPr>
          <a:xfrm>
            <a:off x="4446104" y="2165911"/>
            <a:ext cx="4492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83914-CE3D-D95B-C0ED-E1821D2DEF5B}"/>
              </a:ext>
            </a:extLst>
          </p:cNvPr>
          <p:cNvCxnSpPr>
            <a:cxnSpLocks/>
          </p:cNvCxnSpPr>
          <p:nvPr/>
        </p:nvCxnSpPr>
        <p:spPr>
          <a:xfrm>
            <a:off x="4438308" y="2517132"/>
            <a:ext cx="4492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2690B7-E8A8-2B02-11A0-3DADCDA07ECE}"/>
              </a:ext>
            </a:extLst>
          </p:cNvPr>
          <p:cNvCxnSpPr>
            <a:cxnSpLocks/>
            <a:endCxn id="24" idx="1"/>
          </p:cNvCxnSpPr>
          <p:nvPr/>
        </p:nvCxnSpPr>
        <p:spPr>
          <a:xfrm>
            <a:off x="4662931" y="1577960"/>
            <a:ext cx="2986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B29334-3598-767C-6CF3-53737A309326}"/>
              </a:ext>
            </a:extLst>
          </p:cNvPr>
          <p:cNvCxnSpPr>
            <a:cxnSpLocks/>
          </p:cNvCxnSpPr>
          <p:nvPr/>
        </p:nvCxnSpPr>
        <p:spPr>
          <a:xfrm>
            <a:off x="5494350" y="1571181"/>
            <a:ext cx="322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A66C4D-66FE-177C-F597-D7C902E30AF9}"/>
              </a:ext>
            </a:extLst>
          </p:cNvPr>
          <p:cNvCxnSpPr>
            <a:cxnSpLocks/>
          </p:cNvCxnSpPr>
          <p:nvPr/>
        </p:nvCxnSpPr>
        <p:spPr>
          <a:xfrm>
            <a:off x="4670727" y="1568938"/>
            <a:ext cx="0" cy="609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39FB4D-73CA-5413-BF7E-3C958DBE9639}"/>
              </a:ext>
            </a:extLst>
          </p:cNvPr>
          <p:cNvCxnSpPr>
            <a:cxnSpLocks/>
          </p:cNvCxnSpPr>
          <p:nvPr/>
        </p:nvCxnSpPr>
        <p:spPr>
          <a:xfrm>
            <a:off x="5817040" y="1558460"/>
            <a:ext cx="0" cy="800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00C1B6-A1D4-A5B6-09A6-A0D9169BC033}"/>
              </a:ext>
            </a:extLst>
          </p:cNvPr>
          <p:cNvCxnSpPr>
            <a:cxnSpLocks/>
          </p:cNvCxnSpPr>
          <p:nvPr/>
        </p:nvCxnSpPr>
        <p:spPr>
          <a:xfrm flipV="1">
            <a:off x="5592416" y="2359370"/>
            <a:ext cx="1931944" cy="106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F0FD7D-10C8-1E81-8807-27BD6AC358C7}"/>
              </a:ext>
            </a:extLst>
          </p:cNvPr>
          <p:cNvCxnSpPr>
            <a:cxnSpLocks/>
          </p:cNvCxnSpPr>
          <p:nvPr/>
        </p:nvCxnSpPr>
        <p:spPr>
          <a:xfrm>
            <a:off x="4670727" y="2513465"/>
            <a:ext cx="0" cy="1104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4450861-8500-CF8C-2269-A4C1784FA7B7}"/>
              </a:ext>
            </a:extLst>
          </p:cNvPr>
          <p:cNvCxnSpPr>
            <a:cxnSpLocks/>
            <a:endCxn id="26" idx="1"/>
          </p:cNvCxnSpPr>
          <p:nvPr/>
        </p:nvCxnSpPr>
        <p:spPr>
          <a:xfrm>
            <a:off x="4662931" y="3239376"/>
            <a:ext cx="31781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3BA360-C653-3AE8-999F-CC55A0C71170}"/>
              </a:ext>
            </a:extLst>
          </p:cNvPr>
          <p:cNvCxnSpPr>
            <a:cxnSpLocks/>
          </p:cNvCxnSpPr>
          <p:nvPr/>
        </p:nvCxnSpPr>
        <p:spPr>
          <a:xfrm>
            <a:off x="5499221" y="3239375"/>
            <a:ext cx="31781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ECB5B-E3E4-E551-193C-59518B042AFB}"/>
              </a:ext>
            </a:extLst>
          </p:cNvPr>
          <p:cNvCxnSpPr>
            <a:cxnSpLocks/>
          </p:cNvCxnSpPr>
          <p:nvPr/>
        </p:nvCxnSpPr>
        <p:spPr>
          <a:xfrm>
            <a:off x="5513486" y="3608205"/>
            <a:ext cx="31781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AA7354A-E334-D29E-C9BA-0307B4B5F212}"/>
              </a:ext>
            </a:extLst>
          </p:cNvPr>
          <p:cNvCxnSpPr>
            <a:cxnSpLocks/>
          </p:cNvCxnSpPr>
          <p:nvPr/>
        </p:nvCxnSpPr>
        <p:spPr>
          <a:xfrm>
            <a:off x="4659703" y="3599218"/>
            <a:ext cx="31781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8FBFB8A-B4E1-9A44-40A2-7EEE4A9AFB72}"/>
              </a:ext>
            </a:extLst>
          </p:cNvPr>
          <p:cNvCxnSpPr>
            <a:cxnSpLocks/>
          </p:cNvCxnSpPr>
          <p:nvPr/>
        </p:nvCxnSpPr>
        <p:spPr>
          <a:xfrm>
            <a:off x="5817039" y="3243089"/>
            <a:ext cx="0" cy="3651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475D736-1F8E-2F1A-280B-7842460AC200}"/>
              </a:ext>
            </a:extLst>
          </p:cNvPr>
          <p:cNvCxnSpPr>
            <a:cxnSpLocks/>
          </p:cNvCxnSpPr>
          <p:nvPr/>
        </p:nvCxnSpPr>
        <p:spPr>
          <a:xfrm>
            <a:off x="5817039" y="3423790"/>
            <a:ext cx="31781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1FB5D3-472B-6548-CA2B-A145AF4B5F61}"/>
              </a:ext>
            </a:extLst>
          </p:cNvPr>
          <p:cNvCxnSpPr>
            <a:cxnSpLocks/>
          </p:cNvCxnSpPr>
          <p:nvPr/>
        </p:nvCxnSpPr>
        <p:spPr>
          <a:xfrm>
            <a:off x="2425303" y="2165911"/>
            <a:ext cx="14802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050F62-08BB-5547-C282-5C5F3F21BE98}"/>
              </a:ext>
            </a:extLst>
          </p:cNvPr>
          <p:cNvCxnSpPr>
            <a:cxnSpLocks/>
          </p:cNvCxnSpPr>
          <p:nvPr/>
        </p:nvCxnSpPr>
        <p:spPr>
          <a:xfrm>
            <a:off x="3451836" y="2513465"/>
            <a:ext cx="45373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29B9EF5-7945-D4C2-30DE-892D4A8C9C6F}"/>
              </a:ext>
            </a:extLst>
          </p:cNvPr>
          <p:cNvSpPr txBox="1"/>
          <p:nvPr/>
        </p:nvSpPr>
        <p:spPr>
          <a:xfrm>
            <a:off x="6134856" y="3187440"/>
            <a:ext cx="12752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Stable 2.048V reference</a:t>
            </a:r>
          </a:p>
        </p:txBody>
      </p:sp>
      <p:sp>
        <p:nvSpPr>
          <p:cNvPr id="61" name="TextBox 60">
            <a:extLst>
              <a:ext uri="{FF2B5EF4-FFF2-40B4-BE49-F238E27FC236}">
                <a16:creationId xmlns:a16="http://schemas.microsoft.com/office/drawing/2014/main" id="{F6A832F8-FA38-FDFB-7627-17B4DCCDC1EE}"/>
              </a:ext>
            </a:extLst>
          </p:cNvPr>
          <p:cNvSpPr txBox="1"/>
          <p:nvPr/>
        </p:nvSpPr>
        <p:spPr>
          <a:xfrm>
            <a:off x="7180705" y="2686508"/>
            <a:ext cx="158924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 count = 4.4 nT</a:t>
            </a:r>
          </a:p>
        </p:txBody>
      </p:sp>
      <p:sp>
        <p:nvSpPr>
          <p:cNvPr id="63" name="Rectangle 62">
            <a:extLst>
              <a:ext uri="{FF2B5EF4-FFF2-40B4-BE49-F238E27FC236}">
                <a16:creationId xmlns:a16="http://schemas.microsoft.com/office/drawing/2014/main" id="{1F30A339-8024-BCE0-2E01-40B2E3B3867D}"/>
              </a:ext>
            </a:extLst>
          </p:cNvPr>
          <p:cNvSpPr/>
          <p:nvPr/>
        </p:nvSpPr>
        <p:spPr>
          <a:xfrm>
            <a:off x="1676477" y="2037479"/>
            <a:ext cx="551778" cy="6995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514C873-A052-7C44-969F-57F3294948AB}"/>
              </a:ext>
            </a:extLst>
          </p:cNvPr>
          <p:cNvSpPr txBox="1"/>
          <p:nvPr/>
        </p:nvSpPr>
        <p:spPr>
          <a:xfrm>
            <a:off x="1303617" y="1470775"/>
            <a:ext cx="12752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Bartington Fluxgate</a:t>
            </a:r>
          </a:p>
        </p:txBody>
      </p:sp>
      <p:sp>
        <p:nvSpPr>
          <p:cNvPr id="65" name="TextBox 64">
            <a:extLst>
              <a:ext uri="{FF2B5EF4-FFF2-40B4-BE49-F238E27FC236}">
                <a16:creationId xmlns:a16="http://schemas.microsoft.com/office/drawing/2014/main" id="{4B6CBF2E-4E1F-AEA0-A838-16210CCA1A97}"/>
              </a:ext>
            </a:extLst>
          </p:cNvPr>
          <p:cNvSpPr txBox="1"/>
          <p:nvPr/>
        </p:nvSpPr>
        <p:spPr>
          <a:xfrm>
            <a:off x="493458" y="1686218"/>
            <a:ext cx="7761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70 µT</a:t>
            </a:r>
          </a:p>
        </p:txBody>
      </p:sp>
      <p:sp>
        <p:nvSpPr>
          <p:cNvPr id="66" name="TextBox 65">
            <a:extLst>
              <a:ext uri="{FF2B5EF4-FFF2-40B4-BE49-F238E27FC236}">
                <a16:creationId xmlns:a16="http://schemas.microsoft.com/office/drawing/2014/main" id="{96DB93F9-A7C1-23C2-31CC-025EDAD23D4D}"/>
              </a:ext>
            </a:extLst>
          </p:cNvPr>
          <p:cNvSpPr txBox="1"/>
          <p:nvPr/>
        </p:nvSpPr>
        <p:spPr>
          <a:xfrm>
            <a:off x="2269241" y="2471065"/>
            <a:ext cx="6498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10 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BNC</a:t>
            </a:r>
          </a:p>
        </p:txBody>
      </p:sp>
      <p:cxnSp>
        <p:nvCxnSpPr>
          <p:cNvPr id="67" name="Straight Connector 66">
            <a:extLst>
              <a:ext uri="{FF2B5EF4-FFF2-40B4-BE49-F238E27FC236}">
                <a16:creationId xmlns:a16="http://schemas.microsoft.com/office/drawing/2014/main" id="{CC895B31-6A48-23A0-276A-62F48576BF20}"/>
              </a:ext>
            </a:extLst>
          </p:cNvPr>
          <p:cNvCxnSpPr>
            <a:cxnSpLocks/>
          </p:cNvCxnSpPr>
          <p:nvPr/>
        </p:nvCxnSpPr>
        <p:spPr>
          <a:xfrm>
            <a:off x="2237990" y="2336805"/>
            <a:ext cx="31781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Left Bracket 67">
            <a:extLst>
              <a:ext uri="{FF2B5EF4-FFF2-40B4-BE49-F238E27FC236}">
                <a16:creationId xmlns:a16="http://schemas.microsoft.com/office/drawing/2014/main" id="{578D099B-BB0E-00A3-8623-726B33120DF5}"/>
              </a:ext>
            </a:extLst>
          </p:cNvPr>
          <p:cNvSpPr/>
          <p:nvPr/>
        </p:nvSpPr>
        <p:spPr>
          <a:xfrm>
            <a:off x="2350031" y="2226771"/>
            <a:ext cx="190211" cy="220069"/>
          </a:xfrm>
          <a:prstGeom prst="leftBracket">
            <a:avLst>
              <a:gd name="adj" fmla="val 5964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2" name="Picture 71" descr="Icon&#10;&#10;Description automatically generated">
            <a:extLst>
              <a:ext uri="{FF2B5EF4-FFF2-40B4-BE49-F238E27FC236}">
                <a16:creationId xmlns:a16="http://schemas.microsoft.com/office/drawing/2014/main" id="{4C9A07A8-C13E-C0CB-6DDC-FE287398618B}"/>
              </a:ext>
            </a:extLst>
          </p:cNvPr>
          <p:cNvPicPr>
            <a:picLocks noChangeAspect="1"/>
          </p:cNvPicPr>
          <p:nvPr/>
        </p:nvPicPr>
        <p:blipFill rotWithShape="1">
          <a:blip r:embed="rId2">
            <a:extLst>
              <a:ext uri="{28A0092B-C50C-407E-A947-70E740481C1C}">
                <a14:useLocalDpi xmlns:a14="http://schemas.microsoft.com/office/drawing/2010/main" val="0"/>
              </a:ext>
            </a:extLst>
          </a:blip>
          <a:srcRect l="21620" t="25870" r="16551" b="23536"/>
          <a:stretch/>
        </p:blipFill>
        <p:spPr>
          <a:xfrm rot="2774387">
            <a:off x="643624" y="2100972"/>
            <a:ext cx="465457" cy="572561"/>
          </a:xfrm>
          <a:prstGeom prst="rect">
            <a:avLst/>
          </a:prstGeom>
        </p:spPr>
      </p:pic>
      <p:cxnSp>
        <p:nvCxnSpPr>
          <p:cNvPr id="73" name="Straight Connector 72">
            <a:extLst>
              <a:ext uri="{FF2B5EF4-FFF2-40B4-BE49-F238E27FC236}">
                <a16:creationId xmlns:a16="http://schemas.microsoft.com/office/drawing/2014/main" id="{E22FA204-9F12-E94E-B519-F94A82BD2D8A}"/>
              </a:ext>
            </a:extLst>
          </p:cNvPr>
          <p:cNvCxnSpPr>
            <a:cxnSpLocks/>
          </p:cNvCxnSpPr>
          <p:nvPr/>
        </p:nvCxnSpPr>
        <p:spPr>
          <a:xfrm flipV="1">
            <a:off x="1269633" y="2380667"/>
            <a:ext cx="428278" cy="13238"/>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3580D2-6772-024C-19C9-597C4E7E0483}"/>
              </a:ext>
            </a:extLst>
          </p:cNvPr>
          <p:cNvCxnSpPr>
            <a:cxnSpLocks/>
          </p:cNvCxnSpPr>
          <p:nvPr/>
        </p:nvCxnSpPr>
        <p:spPr>
          <a:xfrm flipH="1" flipV="1">
            <a:off x="2433099" y="2152595"/>
            <a:ext cx="2162" cy="74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FD8533F-2477-26D1-804C-940862B12003}"/>
              </a:ext>
            </a:extLst>
          </p:cNvPr>
          <p:cNvCxnSpPr>
            <a:cxnSpLocks/>
          </p:cNvCxnSpPr>
          <p:nvPr/>
        </p:nvCxnSpPr>
        <p:spPr>
          <a:xfrm>
            <a:off x="3451836" y="2331582"/>
            <a:ext cx="0" cy="181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736FAF-1405-9139-9A19-7C46B52A8C7B}"/>
              </a:ext>
            </a:extLst>
          </p:cNvPr>
          <p:cNvCxnSpPr>
            <a:cxnSpLocks/>
          </p:cNvCxnSpPr>
          <p:nvPr/>
        </p:nvCxnSpPr>
        <p:spPr>
          <a:xfrm>
            <a:off x="2578203" y="2325717"/>
            <a:ext cx="8837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4D98850-D264-08B4-F15D-4B2F1A00C7DC}"/>
              </a:ext>
            </a:extLst>
          </p:cNvPr>
          <p:cNvSpPr txBox="1"/>
          <p:nvPr/>
        </p:nvSpPr>
        <p:spPr>
          <a:xfrm>
            <a:off x="5696532" y="2393905"/>
            <a:ext cx="17129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+0.048 V to +4.048 V</a:t>
            </a:r>
          </a:p>
        </p:txBody>
      </p:sp>
      <p:sp>
        <p:nvSpPr>
          <p:cNvPr id="88" name="TextBox 87">
            <a:extLst>
              <a:ext uri="{FF2B5EF4-FFF2-40B4-BE49-F238E27FC236}">
                <a16:creationId xmlns:a16="http://schemas.microsoft.com/office/drawing/2014/main" id="{A562042F-D34B-C3B9-7B57-A2D301792BFF}"/>
              </a:ext>
            </a:extLst>
          </p:cNvPr>
          <p:cNvSpPr txBox="1"/>
          <p:nvPr/>
        </p:nvSpPr>
        <p:spPr>
          <a:xfrm>
            <a:off x="8681668" y="2320709"/>
            <a:ext cx="76591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I2C digital comm.</a:t>
            </a:r>
          </a:p>
        </p:txBody>
      </p:sp>
      <p:sp>
        <p:nvSpPr>
          <p:cNvPr id="89" name="Rectangle 88">
            <a:extLst>
              <a:ext uri="{FF2B5EF4-FFF2-40B4-BE49-F238E27FC236}">
                <a16:creationId xmlns:a16="http://schemas.microsoft.com/office/drawing/2014/main" id="{A1B721D7-031D-1492-1C3F-146525D5CEF5}"/>
              </a:ext>
            </a:extLst>
          </p:cNvPr>
          <p:cNvSpPr/>
          <p:nvPr/>
        </p:nvSpPr>
        <p:spPr>
          <a:xfrm>
            <a:off x="9578672" y="1943872"/>
            <a:ext cx="1066223" cy="851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77C3762F-1480-D440-79DB-91ACFEA2B3CB}"/>
              </a:ext>
            </a:extLst>
          </p:cNvPr>
          <p:cNvSpPr txBox="1"/>
          <p:nvPr/>
        </p:nvSpPr>
        <p:spPr>
          <a:xfrm>
            <a:off x="9654603" y="2121669"/>
            <a:ext cx="8981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Arduino Mega</a:t>
            </a:r>
          </a:p>
        </p:txBody>
      </p:sp>
      <p:cxnSp>
        <p:nvCxnSpPr>
          <p:cNvPr id="91" name="Straight Connector 90">
            <a:extLst>
              <a:ext uri="{FF2B5EF4-FFF2-40B4-BE49-F238E27FC236}">
                <a16:creationId xmlns:a16="http://schemas.microsoft.com/office/drawing/2014/main" id="{22F5EAF9-E2B5-8D6E-01DC-12B28F140582}"/>
              </a:ext>
            </a:extLst>
          </p:cNvPr>
          <p:cNvCxnSpPr>
            <a:cxnSpLocks/>
          </p:cNvCxnSpPr>
          <p:nvPr/>
        </p:nvCxnSpPr>
        <p:spPr>
          <a:xfrm flipV="1">
            <a:off x="11500489" y="1380146"/>
            <a:ext cx="0" cy="952490"/>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5D9D084-4126-AA35-10B3-22DF85CD02CF}"/>
              </a:ext>
            </a:extLst>
          </p:cNvPr>
          <p:cNvSpPr txBox="1"/>
          <p:nvPr/>
        </p:nvSpPr>
        <p:spPr>
          <a:xfrm>
            <a:off x="10731695" y="381397"/>
            <a:ext cx="137382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Post to remote InfluxDB database via ethernet</a:t>
            </a:r>
          </a:p>
        </p:txBody>
      </p:sp>
      <p:sp>
        <p:nvSpPr>
          <p:cNvPr id="95" name="TextBox 94">
            <a:extLst>
              <a:ext uri="{FF2B5EF4-FFF2-40B4-BE49-F238E27FC236}">
                <a16:creationId xmlns:a16="http://schemas.microsoft.com/office/drawing/2014/main" id="{D79F3A86-57F0-980D-2177-665D5425E5D4}"/>
              </a:ext>
            </a:extLst>
          </p:cNvPr>
          <p:cNvSpPr txBox="1"/>
          <p:nvPr/>
        </p:nvSpPr>
        <p:spPr>
          <a:xfrm>
            <a:off x="7178191" y="1551236"/>
            <a:ext cx="158924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15 bit ADC (32,768 counts)</a:t>
            </a:r>
          </a:p>
        </p:txBody>
      </p:sp>
      <p:sp>
        <p:nvSpPr>
          <p:cNvPr id="96" name="TextBox 95">
            <a:extLst>
              <a:ext uri="{FF2B5EF4-FFF2-40B4-BE49-F238E27FC236}">
                <a16:creationId xmlns:a16="http://schemas.microsoft.com/office/drawing/2014/main" id="{03378FC7-0C9F-5A8B-A2CA-3AC5485B3315}"/>
              </a:ext>
            </a:extLst>
          </p:cNvPr>
          <p:cNvSpPr txBox="1"/>
          <p:nvPr/>
        </p:nvSpPr>
        <p:spPr>
          <a:xfrm>
            <a:off x="3515012" y="1242643"/>
            <a:ext cx="17129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Gain = x 0.2</a:t>
            </a:r>
          </a:p>
        </p:txBody>
      </p:sp>
      <p:sp>
        <p:nvSpPr>
          <p:cNvPr id="97" name="TextBox 96">
            <a:extLst>
              <a:ext uri="{FF2B5EF4-FFF2-40B4-BE49-F238E27FC236}">
                <a16:creationId xmlns:a16="http://schemas.microsoft.com/office/drawing/2014/main" id="{A8F2501D-907A-6520-2A39-8DE7BA212D88}"/>
              </a:ext>
            </a:extLst>
          </p:cNvPr>
          <p:cNvSpPr txBox="1"/>
          <p:nvPr/>
        </p:nvSpPr>
        <p:spPr>
          <a:xfrm>
            <a:off x="458742" y="1504070"/>
            <a:ext cx="10198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BX FIELD</a:t>
            </a:r>
          </a:p>
        </p:txBody>
      </p:sp>
      <p:cxnSp>
        <p:nvCxnSpPr>
          <p:cNvPr id="98" name="Straight Connector 97">
            <a:extLst>
              <a:ext uri="{FF2B5EF4-FFF2-40B4-BE49-F238E27FC236}">
                <a16:creationId xmlns:a16="http://schemas.microsoft.com/office/drawing/2014/main" id="{AB57D882-94F3-85CA-262E-9BDD3B5E3C6E}"/>
              </a:ext>
            </a:extLst>
          </p:cNvPr>
          <p:cNvCxnSpPr>
            <a:cxnSpLocks/>
          </p:cNvCxnSpPr>
          <p:nvPr/>
        </p:nvCxnSpPr>
        <p:spPr>
          <a:xfrm flipH="1">
            <a:off x="7506893" y="2104851"/>
            <a:ext cx="329805" cy="272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C9ECE5C-ACB9-4128-6CF5-FF57E7200071}"/>
              </a:ext>
            </a:extLst>
          </p:cNvPr>
          <p:cNvCxnSpPr>
            <a:cxnSpLocks/>
          </p:cNvCxnSpPr>
          <p:nvPr/>
        </p:nvCxnSpPr>
        <p:spPr>
          <a:xfrm>
            <a:off x="7836698" y="2624916"/>
            <a:ext cx="5326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7DE5E2-9ACA-3C88-78E2-5949A8DB4514}"/>
              </a:ext>
            </a:extLst>
          </p:cNvPr>
          <p:cNvCxnSpPr>
            <a:cxnSpLocks/>
          </p:cNvCxnSpPr>
          <p:nvPr/>
        </p:nvCxnSpPr>
        <p:spPr>
          <a:xfrm>
            <a:off x="8354291" y="2096600"/>
            <a:ext cx="0" cy="5140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E54F251-0408-30F3-5E3B-2134C7D7E705}"/>
              </a:ext>
            </a:extLst>
          </p:cNvPr>
          <p:cNvCxnSpPr>
            <a:cxnSpLocks/>
          </p:cNvCxnSpPr>
          <p:nvPr/>
        </p:nvCxnSpPr>
        <p:spPr>
          <a:xfrm>
            <a:off x="7815893" y="2103983"/>
            <a:ext cx="5534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FB2FBCC-AFAC-4D4F-D279-E29CA22CA81C}"/>
              </a:ext>
            </a:extLst>
          </p:cNvPr>
          <p:cNvCxnSpPr>
            <a:cxnSpLocks/>
          </p:cNvCxnSpPr>
          <p:nvPr/>
        </p:nvCxnSpPr>
        <p:spPr>
          <a:xfrm flipH="1" flipV="1">
            <a:off x="7524360" y="2382296"/>
            <a:ext cx="322690" cy="242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44D35C63-774D-5F13-8502-7D2720D9C5FF}"/>
              </a:ext>
            </a:extLst>
          </p:cNvPr>
          <p:cNvSpPr txBox="1"/>
          <p:nvPr/>
        </p:nvSpPr>
        <p:spPr>
          <a:xfrm>
            <a:off x="187151" y="280594"/>
            <a:ext cx="20762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Simplified Schematic</a:t>
            </a:r>
          </a:p>
        </p:txBody>
      </p:sp>
      <p:sp>
        <p:nvSpPr>
          <p:cNvPr id="124" name="TextBox 123">
            <a:extLst>
              <a:ext uri="{FF2B5EF4-FFF2-40B4-BE49-F238E27FC236}">
                <a16:creationId xmlns:a16="http://schemas.microsoft.com/office/drawing/2014/main" id="{C10A032B-34B2-07D7-AF97-66DBECCBE314}"/>
              </a:ext>
            </a:extLst>
          </p:cNvPr>
          <p:cNvSpPr txBox="1"/>
          <p:nvPr/>
        </p:nvSpPr>
        <p:spPr>
          <a:xfrm>
            <a:off x="1443110" y="4586573"/>
            <a:ext cx="28514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Repeat for BY on channel 2</a:t>
            </a:r>
          </a:p>
        </p:txBody>
      </p:sp>
      <p:sp>
        <p:nvSpPr>
          <p:cNvPr id="125" name="TextBox 124">
            <a:extLst>
              <a:ext uri="{FF2B5EF4-FFF2-40B4-BE49-F238E27FC236}">
                <a16:creationId xmlns:a16="http://schemas.microsoft.com/office/drawing/2014/main" id="{26583D13-6EDA-3821-3739-40600A16D8AF}"/>
              </a:ext>
            </a:extLst>
          </p:cNvPr>
          <p:cNvSpPr txBox="1"/>
          <p:nvPr/>
        </p:nvSpPr>
        <p:spPr>
          <a:xfrm>
            <a:off x="1452513" y="5313433"/>
            <a:ext cx="28514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Repeat for BZ on channel 3</a:t>
            </a:r>
          </a:p>
        </p:txBody>
      </p:sp>
      <p:sp>
        <p:nvSpPr>
          <p:cNvPr id="126" name="TextBox 125">
            <a:extLst>
              <a:ext uri="{FF2B5EF4-FFF2-40B4-BE49-F238E27FC236}">
                <a16:creationId xmlns:a16="http://schemas.microsoft.com/office/drawing/2014/main" id="{C0AEDF6F-A0B9-BD99-3DB0-49D500F9DF89}"/>
              </a:ext>
            </a:extLst>
          </p:cNvPr>
          <p:cNvSpPr txBox="1"/>
          <p:nvPr/>
        </p:nvSpPr>
        <p:spPr>
          <a:xfrm rot="5400000">
            <a:off x="2583805" y="48948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p>
        </p:txBody>
      </p:sp>
      <p:sp>
        <p:nvSpPr>
          <p:cNvPr id="127" name="TextBox 126">
            <a:extLst>
              <a:ext uri="{FF2B5EF4-FFF2-40B4-BE49-F238E27FC236}">
                <a16:creationId xmlns:a16="http://schemas.microsoft.com/office/drawing/2014/main" id="{6955B097-702D-6C51-C05D-57128AF08A4F}"/>
              </a:ext>
            </a:extLst>
          </p:cNvPr>
          <p:cNvSpPr txBox="1"/>
          <p:nvPr/>
        </p:nvSpPr>
        <p:spPr>
          <a:xfrm rot="5400000">
            <a:off x="2593540" y="416781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p>
        </p:txBody>
      </p:sp>
      <p:pic>
        <p:nvPicPr>
          <p:cNvPr id="128" name="Picture 127" descr="Icon&#10;&#10;Description automatically generated">
            <a:extLst>
              <a:ext uri="{FF2B5EF4-FFF2-40B4-BE49-F238E27FC236}">
                <a16:creationId xmlns:a16="http://schemas.microsoft.com/office/drawing/2014/main" id="{8233C248-7A86-C370-D612-C0180831F1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20" t="25870" r="16551" b="23536"/>
          <a:stretch/>
        </p:blipFill>
        <p:spPr>
          <a:xfrm rot="2774387">
            <a:off x="1007081" y="4558871"/>
            <a:ext cx="345286" cy="424738"/>
          </a:xfrm>
          <a:prstGeom prst="rect">
            <a:avLst/>
          </a:prstGeom>
        </p:spPr>
      </p:pic>
      <p:pic>
        <p:nvPicPr>
          <p:cNvPr id="129" name="Picture 128" descr="Icon&#10;&#10;Description automatically generated">
            <a:extLst>
              <a:ext uri="{FF2B5EF4-FFF2-40B4-BE49-F238E27FC236}">
                <a16:creationId xmlns:a16="http://schemas.microsoft.com/office/drawing/2014/main" id="{331A0CC3-186A-80C3-18A0-6A8E522249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20" t="25870" r="16551" b="23536"/>
          <a:stretch/>
        </p:blipFill>
        <p:spPr>
          <a:xfrm rot="2774387">
            <a:off x="997678" y="5285730"/>
            <a:ext cx="345286" cy="424738"/>
          </a:xfrm>
          <a:prstGeom prst="rect">
            <a:avLst/>
          </a:prstGeom>
        </p:spPr>
      </p:pic>
      <p:cxnSp>
        <p:nvCxnSpPr>
          <p:cNvPr id="130" name="Straight Connector 129">
            <a:extLst>
              <a:ext uri="{FF2B5EF4-FFF2-40B4-BE49-F238E27FC236}">
                <a16:creationId xmlns:a16="http://schemas.microsoft.com/office/drawing/2014/main" id="{C6D76234-3A8F-D124-2198-72F14144BC8F}"/>
              </a:ext>
            </a:extLst>
          </p:cNvPr>
          <p:cNvCxnSpPr>
            <a:cxnSpLocks/>
          </p:cNvCxnSpPr>
          <p:nvPr/>
        </p:nvCxnSpPr>
        <p:spPr>
          <a:xfrm flipV="1">
            <a:off x="4276954" y="4759960"/>
            <a:ext cx="1651406" cy="19397"/>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7AFD648-2C03-0D8F-0E11-65AF70A1CABF}"/>
              </a:ext>
            </a:extLst>
          </p:cNvPr>
          <p:cNvCxnSpPr>
            <a:cxnSpLocks/>
          </p:cNvCxnSpPr>
          <p:nvPr/>
        </p:nvCxnSpPr>
        <p:spPr>
          <a:xfrm flipV="1">
            <a:off x="4261808" y="5461804"/>
            <a:ext cx="1651406" cy="19397"/>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0" name="Picture 139">
            <a:extLst>
              <a:ext uri="{FF2B5EF4-FFF2-40B4-BE49-F238E27FC236}">
                <a16:creationId xmlns:a16="http://schemas.microsoft.com/office/drawing/2014/main" id="{2D8867DF-D466-A701-92B0-34ABE100140B}"/>
              </a:ext>
            </a:extLst>
          </p:cNvPr>
          <p:cNvPicPr>
            <a:picLocks noChangeAspect="1"/>
          </p:cNvPicPr>
          <p:nvPr/>
        </p:nvPicPr>
        <p:blipFill>
          <a:blip r:embed="rId4"/>
          <a:stretch>
            <a:fillRect/>
          </a:stretch>
        </p:blipFill>
        <p:spPr>
          <a:xfrm>
            <a:off x="7391189" y="3902743"/>
            <a:ext cx="4697750" cy="2827846"/>
          </a:xfrm>
          <a:prstGeom prst="rect">
            <a:avLst/>
          </a:prstGeom>
        </p:spPr>
      </p:pic>
      <p:sp>
        <p:nvSpPr>
          <p:cNvPr id="141" name="TextBox 140">
            <a:extLst>
              <a:ext uri="{FF2B5EF4-FFF2-40B4-BE49-F238E27FC236}">
                <a16:creationId xmlns:a16="http://schemas.microsoft.com/office/drawing/2014/main" id="{E2F0904E-2546-1B50-827D-4021122207DD}"/>
              </a:ext>
            </a:extLst>
          </p:cNvPr>
          <p:cNvSpPr txBox="1"/>
          <p:nvPr/>
        </p:nvSpPr>
        <p:spPr>
          <a:xfrm>
            <a:off x="9254100" y="3559770"/>
            <a:ext cx="8989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LTSpice</a:t>
            </a:r>
            <a:endPar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2" name="Rectangle 1">
            <a:extLst>
              <a:ext uri="{FF2B5EF4-FFF2-40B4-BE49-F238E27FC236}">
                <a16:creationId xmlns:a16="http://schemas.microsoft.com/office/drawing/2014/main" id="{1B460872-BCEA-B14E-57BA-C2C383F18619}"/>
              </a:ext>
            </a:extLst>
          </p:cNvPr>
          <p:cNvSpPr/>
          <p:nvPr/>
        </p:nvSpPr>
        <p:spPr>
          <a:xfrm>
            <a:off x="8666460" y="474563"/>
            <a:ext cx="1562246" cy="7339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3237D1B-CEA8-AFFD-0879-9C4927470EAB}"/>
              </a:ext>
            </a:extLst>
          </p:cNvPr>
          <p:cNvSpPr txBox="1"/>
          <p:nvPr/>
        </p:nvSpPr>
        <p:spPr>
          <a:xfrm>
            <a:off x="8537048" y="600206"/>
            <a:ext cx="18912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MAX31865 PT100 digital converter</a:t>
            </a:r>
          </a:p>
        </p:txBody>
      </p:sp>
      <p:cxnSp>
        <p:nvCxnSpPr>
          <p:cNvPr id="9" name="Connector: Curved 8">
            <a:extLst>
              <a:ext uri="{FF2B5EF4-FFF2-40B4-BE49-F238E27FC236}">
                <a16:creationId xmlns:a16="http://schemas.microsoft.com/office/drawing/2014/main" id="{2C60AE74-DC8F-6015-27F7-7887EBD189E7}"/>
              </a:ext>
            </a:extLst>
          </p:cNvPr>
          <p:cNvCxnSpPr>
            <a:cxnSpLocks/>
          </p:cNvCxnSpPr>
          <p:nvPr/>
        </p:nvCxnSpPr>
        <p:spPr>
          <a:xfrm>
            <a:off x="8145633" y="381087"/>
            <a:ext cx="528580" cy="470472"/>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6C5E7AF-B9AF-7AD4-F374-07235C08EB03}"/>
              </a:ext>
            </a:extLst>
          </p:cNvPr>
          <p:cNvSpPr txBox="1"/>
          <p:nvPr/>
        </p:nvSpPr>
        <p:spPr>
          <a:xfrm>
            <a:off x="6743237" y="274586"/>
            <a:ext cx="15622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PT100 temperature probe</a:t>
            </a:r>
          </a:p>
        </p:txBody>
      </p:sp>
      <p:cxnSp>
        <p:nvCxnSpPr>
          <p:cNvPr id="44" name="Straight Connector 43">
            <a:extLst>
              <a:ext uri="{FF2B5EF4-FFF2-40B4-BE49-F238E27FC236}">
                <a16:creationId xmlns:a16="http://schemas.microsoft.com/office/drawing/2014/main" id="{3DA3C3AE-4EE6-63D5-41C2-1A43EC1376B0}"/>
              </a:ext>
            </a:extLst>
          </p:cNvPr>
          <p:cNvCxnSpPr>
            <a:cxnSpLocks/>
          </p:cNvCxnSpPr>
          <p:nvPr/>
        </p:nvCxnSpPr>
        <p:spPr>
          <a:xfrm>
            <a:off x="10632171" y="2338295"/>
            <a:ext cx="8683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0164FD6-B88B-628E-49F4-27E6605E6C36}"/>
              </a:ext>
            </a:extLst>
          </p:cNvPr>
          <p:cNvCxnSpPr>
            <a:cxnSpLocks/>
          </p:cNvCxnSpPr>
          <p:nvPr/>
        </p:nvCxnSpPr>
        <p:spPr>
          <a:xfrm>
            <a:off x="9917873" y="1210259"/>
            <a:ext cx="0" cy="726051"/>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FF1E78D-1976-425D-986E-4B105134EAF0}"/>
              </a:ext>
            </a:extLst>
          </p:cNvPr>
          <p:cNvSpPr txBox="1"/>
          <p:nvPr/>
        </p:nvSpPr>
        <p:spPr>
          <a:xfrm>
            <a:off x="9931076" y="1386067"/>
            <a:ext cx="8981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SPI digital comm.</a:t>
            </a:r>
          </a:p>
        </p:txBody>
      </p:sp>
      <p:cxnSp>
        <p:nvCxnSpPr>
          <p:cNvPr id="55" name="Straight Connector 54">
            <a:extLst>
              <a:ext uri="{FF2B5EF4-FFF2-40B4-BE49-F238E27FC236}">
                <a16:creationId xmlns:a16="http://schemas.microsoft.com/office/drawing/2014/main" id="{49BC16CF-161E-1E80-9256-1254BD096EF6}"/>
              </a:ext>
            </a:extLst>
          </p:cNvPr>
          <p:cNvCxnSpPr>
            <a:cxnSpLocks/>
            <a:endCxn id="89" idx="1"/>
          </p:cNvCxnSpPr>
          <p:nvPr/>
        </p:nvCxnSpPr>
        <p:spPr>
          <a:xfrm>
            <a:off x="8369330" y="2367059"/>
            <a:ext cx="1209342" cy="2793"/>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426A857-765A-34B0-7D07-9769F5E2F817}"/>
              </a:ext>
            </a:extLst>
          </p:cNvPr>
          <p:cNvSpPr/>
          <p:nvPr/>
        </p:nvSpPr>
        <p:spPr>
          <a:xfrm>
            <a:off x="8080795" y="337351"/>
            <a:ext cx="101444" cy="1014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883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DC03D1-7F05-A526-42F9-947F3C86F870}"/>
              </a:ext>
            </a:extLst>
          </p:cNvPr>
          <p:cNvSpPr txBox="1"/>
          <p:nvPr/>
        </p:nvSpPr>
        <p:spPr>
          <a:xfrm>
            <a:off x="278295" y="222637"/>
            <a:ext cx="30122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Microcontroller Pins Required</a:t>
            </a:r>
          </a:p>
        </p:txBody>
      </p:sp>
      <p:sp>
        <p:nvSpPr>
          <p:cNvPr id="5" name="TextBox 4">
            <a:extLst>
              <a:ext uri="{FF2B5EF4-FFF2-40B4-BE49-F238E27FC236}">
                <a16:creationId xmlns:a16="http://schemas.microsoft.com/office/drawing/2014/main" id="{4C2A0E49-597C-3AA3-7F95-B0FAA45783F3}"/>
              </a:ext>
            </a:extLst>
          </p:cNvPr>
          <p:cNvSpPr txBox="1"/>
          <p:nvPr/>
        </p:nvSpPr>
        <p:spPr>
          <a:xfrm>
            <a:off x="278294" y="891872"/>
            <a:ext cx="24307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ADS1115 (4 channel ADC)</a:t>
            </a:r>
          </a:p>
        </p:txBody>
      </p:sp>
      <p:sp>
        <p:nvSpPr>
          <p:cNvPr id="6" name="TextBox 5">
            <a:extLst>
              <a:ext uri="{FF2B5EF4-FFF2-40B4-BE49-F238E27FC236}">
                <a16:creationId xmlns:a16="http://schemas.microsoft.com/office/drawing/2014/main" id="{916D3F8D-E5CF-5882-E0D9-2430B8C2EB50}"/>
              </a:ext>
            </a:extLst>
          </p:cNvPr>
          <p:cNvSpPr txBox="1"/>
          <p:nvPr/>
        </p:nvSpPr>
        <p:spPr>
          <a:xfrm>
            <a:off x="636628" y="1661437"/>
            <a:ext cx="1933543"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SCL (serial clock)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SDA (serial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VDD (+5V)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GND</a:t>
            </a:r>
          </a:p>
        </p:txBody>
      </p:sp>
      <p:pic>
        <p:nvPicPr>
          <p:cNvPr id="8" name="Picture 7">
            <a:extLst>
              <a:ext uri="{FF2B5EF4-FFF2-40B4-BE49-F238E27FC236}">
                <a16:creationId xmlns:a16="http://schemas.microsoft.com/office/drawing/2014/main" id="{8171A3AD-3140-219C-D567-7C39783E845E}"/>
              </a:ext>
            </a:extLst>
          </p:cNvPr>
          <p:cNvPicPr>
            <a:picLocks noChangeAspect="1"/>
          </p:cNvPicPr>
          <p:nvPr/>
        </p:nvPicPr>
        <p:blipFill>
          <a:blip r:embed="rId2"/>
          <a:stretch>
            <a:fillRect/>
          </a:stretch>
        </p:blipFill>
        <p:spPr>
          <a:xfrm rot="5400000">
            <a:off x="2449676" y="1643987"/>
            <a:ext cx="1556468" cy="1037645"/>
          </a:xfrm>
          <a:prstGeom prst="rect">
            <a:avLst/>
          </a:prstGeom>
        </p:spPr>
      </p:pic>
      <p:sp>
        <p:nvSpPr>
          <p:cNvPr id="9" name="TextBox 8">
            <a:extLst>
              <a:ext uri="{FF2B5EF4-FFF2-40B4-BE49-F238E27FC236}">
                <a16:creationId xmlns:a16="http://schemas.microsoft.com/office/drawing/2014/main" id="{71A77E36-974A-DCFE-52E8-139D64F3F96A}"/>
              </a:ext>
            </a:extLst>
          </p:cNvPr>
          <p:cNvSpPr txBox="1"/>
          <p:nvPr/>
        </p:nvSpPr>
        <p:spPr>
          <a:xfrm>
            <a:off x="278293" y="3358103"/>
            <a:ext cx="2637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MAX31865 (PT100 amplifier)</a:t>
            </a:r>
          </a:p>
        </p:txBody>
      </p:sp>
      <p:sp>
        <p:nvSpPr>
          <p:cNvPr id="10" name="TextBox 9">
            <a:extLst>
              <a:ext uri="{FF2B5EF4-FFF2-40B4-BE49-F238E27FC236}">
                <a16:creationId xmlns:a16="http://schemas.microsoft.com/office/drawing/2014/main" id="{A57C1E14-688B-0BD9-6A48-49390A27618F}"/>
              </a:ext>
            </a:extLst>
          </p:cNvPr>
          <p:cNvSpPr txBox="1"/>
          <p:nvPr/>
        </p:nvSpPr>
        <p:spPr>
          <a:xfrm>
            <a:off x="381376" y="4097947"/>
            <a:ext cx="1439818" cy="156966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CLK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MISO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VDD (+5V)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GND</a:t>
            </a:r>
          </a:p>
        </p:txBody>
      </p:sp>
      <p:sp>
        <p:nvSpPr>
          <p:cNvPr id="12" name="TextBox 11">
            <a:extLst>
              <a:ext uri="{FF2B5EF4-FFF2-40B4-BE49-F238E27FC236}">
                <a16:creationId xmlns:a16="http://schemas.microsoft.com/office/drawing/2014/main" id="{2373C06D-FF3B-2744-E6D2-EF072256C00C}"/>
              </a:ext>
            </a:extLst>
          </p:cNvPr>
          <p:cNvSpPr txBox="1"/>
          <p:nvPr/>
        </p:nvSpPr>
        <p:spPr>
          <a:xfrm>
            <a:off x="278293" y="1215298"/>
            <a:ext cx="10782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2-wire I2C</a:t>
            </a:r>
          </a:p>
        </p:txBody>
      </p:sp>
      <p:sp>
        <p:nvSpPr>
          <p:cNvPr id="13" name="TextBox 12">
            <a:extLst>
              <a:ext uri="{FF2B5EF4-FFF2-40B4-BE49-F238E27FC236}">
                <a16:creationId xmlns:a16="http://schemas.microsoft.com/office/drawing/2014/main" id="{EEE9F917-3D03-9DD2-EF2D-1A7620EB65A9}"/>
              </a:ext>
            </a:extLst>
          </p:cNvPr>
          <p:cNvSpPr txBox="1"/>
          <p:nvPr/>
        </p:nvSpPr>
        <p:spPr>
          <a:xfrm>
            <a:off x="328495" y="3728025"/>
            <a:ext cx="4347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SPI</a:t>
            </a:r>
          </a:p>
        </p:txBody>
      </p:sp>
      <p:sp>
        <p:nvSpPr>
          <p:cNvPr id="14" name="TextBox 13">
            <a:extLst>
              <a:ext uri="{FF2B5EF4-FFF2-40B4-BE49-F238E27FC236}">
                <a16:creationId xmlns:a16="http://schemas.microsoft.com/office/drawing/2014/main" id="{784616D2-D92A-E117-3246-A3182EF2E886}"/>
              </a:ext>
            </a:extLst>
          </p:cNvPr>
          <p:cNvSpPr txBox="1"/>
          <p:nvPr/>
        </p:nvSpPr>
        <p:spPr>
          <a:xfrm>
            <a:off x="381376" y="5650305"/>
            <a:ext cx="4781985" cy="10772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Can use hardware SPI or software SPI. Hardware SPI is faster, because there is an internal peripheral device designed to shift the bits out and generate the signals. </a:t>
            </a:r>
          </a:p>
        </p:txBody>
      </p:sp>
      <p:pic>
        <p:nvPicPr>
          <p:cNvPr id="16" name="Picture 15">
            <a:extLst>
              <a:ext uri="{FF2B5EF4-FFF2-40B4-BE49-F238E27FC236}">
                <a16:creationId xmlns:a16="http://schemas.microsoft.com/office/drawing/2014/main" id="{38338640-6454-AF1D-8475-9BFA5375B379}"/>
              </a:ext>
            </a:extLst>
          </p:cNvPr>
          <p:cNvPicPr>
            <a:picLocks noChangeAspect="1"/>
          </p:cNvPicPr>
          <p:nvPr/>
        </p:nvPicPr>
        <p:blipFill>
          <a:blip r:embed="rId3"/>
          <a:stretch>
            <a:fillRect/>
          </a:stretch>
        </p:blipFill>
        <p:spPr>
          <a:xfrm>
            <a:off x="2772368" y="3789720"/>
            <a:ext cx="1644990" cy="1767522"/>
          </a:xfrm>
          <a:prstGeom prst="rect">
            <a:avLst/>
          </a:prstGeom>
        </p:spPr>
      </p:pic>
      <p:pic>
        <p:nvPicPr>
          <p:cNvPr id="18" name="Picture 17">
            <a:extLst>
              <a:ext uri="{FF2B5EF4-FFF2-40B4-BE49-F238E27FC236}">
                <a16:creationId xmlns:a16="http://schemas.microsoft.com/office/drawing/2014/main" id="{D8B9D3D9-DB78-4EF8-3F2E-A4D6BF0F05F5}"/>
              </a:ext>
            </a:extLst>
          </p:cNvPr>
          <p:cNvPicPr>
            <a:picLocks noChangeAspect="1"/>
          </p:cNvPicPr>
          <p:nvPr/>
        </p:nvPicPr>
        <p:blipFill>
          <a:blip r:embed="rId4"/>
          <a:stretch>
            <a:fillRect/>
          </a:stretch>
        </p:blipFill>
        <p:spPr>
          <a:xfrm>
            <a:off x="8220326" y="517956"/>
            <a:ext cx="3675303" cy="1424940"/>
          </a:xfrm>
          <a:prstGeom prst="rect">
            <a:avLst/>
          </a:prstGeom>
        </p:spPr>
      </p:pic>
      <p:sp>
        <p:nvSpPr>
          <p:cNvPr id="19" name="TextBox 18">
            <a:extLst>
              <a:ext uri="{FF2B5EF4-FFF2-40B4-BE49-F238E27FC236}">
                <a16:creationId xmlns:a16="http://schemas.microsoft.com/office/drawing/2014/main" id="{319BF21A-C45D-0CE8-252F-BD66B8BB8F64}"/>
              </a:ext>
            </a:extLst>
          </p:cNvPr>
          <p:cNvSpPr txBox="1"/>
          <p:nvPr/>
        </p:nvSpPr>
        <p:spPr>
          <a:xfrm>
            <a:off x="5634296" y="891872"/>
            <a:ext cx="21771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Mini W5100 (LAN chip)</a:t>
            </a:r>
          </a:p>
        </p:txBody>
      </p:sp>
      <p:sp>
        <p:nvSpPr>
          <p:cNvPr id="20" name="TextBox 19">
            <a:extLst>
              <a:ext uri="{FF2B5EF4-FFF2-40B4-BE49-F238E27FC236}">
                <a16:creationId xmlns:a16="http://schemas.microsoft.com/office/drawing/2014/main" id="{9214053E-CE75-1F14-3AF6-4D69F1DB42F1}"/>
              </a:ext>
            </a:extLst>
          </p:cNvPr>
          <p:cNvSpPr txBox="1"/>
          <p:nvPr/>
        </p:nvSpPr>
        <p:spPr>
          <a:xfrm>
            <a:off x="5661266" y="1322883"/>
            <a:ext cx="4347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SPI</a:t>
            </a:r>
          </a:p>
        </p:txBody>
      </p:sp>
      <p:sp>
        <p:nvSpPr>
          <p:cNvPr id="21" name="TextBox 20">
            <a:extLst>
              <a:ext uri="{FF2B5EF4-FFF2-40B4-BE49-F238E27FC236}">
                <a16:creationId xmlns:a16="http://schemas.microsoft.com/office/drawing/2014/main" id="{84CBD42B-D1C3-572D-CFF5-1D012FE3DE10}"/>
              </a:ext>
            </a:extLst>
          </p:cNvPr>
          <p:cNvSpPr txBox="1"/>
          <p:nvPr/>
        </p:nvSpPr>
        <p:spPr>
          <a:xfrm>
            <a:off x="5532496" y="1661437"/>
            <a:ext cx="4953664" cy="156966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CLK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MISO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CS (use pin 10, because it’s defined in Arduino library)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VDD (+5V)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GND</a:t>
            </a:r>
          </a:p>
        </p:txBody>
      </p:sp>
      <p:sp>
        <p:nvSpPr>
          <p:cNvPr id="2" name="TextBox 1">
            <a:extLst>
              <a:ext uri="{FF2B5EF4-FFF2-40B4-BE49-F238E27FC236}">
                <a16:creationId xmlns:a16="http://schemas.microsoft.com/office/drawing/2014/main" id="{39433258-B844-585A-C35D-AA22C0782F44}"/>
              </a:ext>
            </a:extLst>
          </p:cNvPr>
          <p:cNvSpPr txBox="1"/>
          <p:nvPr/>
        </p:nvSpPr>
        <p:spPr>
          <a:xfrm>
            <a:off x="6207546" y="4534324"/>
            <a:ext cx="3229730"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Arduino Mega hardware SPI pins:</a:t>
            </a:r>
          </a:p>
        </p:txBody>
      </p:sp>
      <p:sp>
        <p:nvSpPr>
          <p:cNvPr id="7" name="TextBox 6">
            <a:extLst>
              <a:ext uri="{FF2B5EF4-FFF2-40B4-BE49-F238E27FC236}">
                <a16:creationId xmlns:a16="http://schemas.microsoft.com/office/drawing/2014/main" id="{A7771231-B863-2CE3-23D9-39B017B37626}"/>
              </a:ext>
            </a:extLst>
          </p:cNvPr>
          <p:cNvSpPr txBox="1"/>
          <p:nvPr/>
        </p:nvSpPr>
        <p:spPr>
          <a:xfrm>
            <a:off x="9498050" y="4486594"/>
            <a:ext cx="56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CLK</a:t>
            </a:r>
          </a:p>
        </p:txBody>
      </p:sp>
      <p:sp>
        <p:nvSpPr>
          <p:cNvPr id="11" name="TextBox 10">
            <a:extLst>
              <a:ext uri="{FF2B5EF4-FFF2-40B4-BE49-F238E27FC236}">
                <a16:creationId xmlns:a16="http://schemas.microsoft.com/office/drawing/2014/main" id="{B7E25140-9A38-A99E-3421-0CF6DB5563FF}"/>
              </a:ext>
            </a:extLst>
          </p:cNvPr>
          <p:cNvSpPr txBox="1"/>
          <p:nvPr/>
        </p:nvSpPr>
        <p:spPr>
          <a:xfrm>
            <a:off x="9498050" y="4805962"/>
            <a:ext cx="6591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MISO</a:t>
            </a:r>
          </a:p>
        </p:txBody>
      </p:sp>
      <p:sp>
        <p:nvSpPr>
          <p:cNvPr id="15" name="TextBox 14">
            <a:extLst>
              <a:ext uri="{FF2B5EF4-FFF2-40B4-BE49-F238E27FC236}">
                <a16:creationId xmlns:a16="http://schemas.microsoft.com/office/drawing/2014/main" id="{ADD4A09D-D84B-7A48-7D6B-80750C700AF3}"/>
              </a:ext>
            </a:extLst>
          </p:cNvPr>
          <p:cNvSpPr txBox="1"/>
          <p:nvPr/>
        </p:nvSpPr>
        <p:spPr>
          <a:xfrm>
            <a:off x="9498050" y="5104891"/>
            <a:ext cx="6591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MOSI</a:t>
            </a:r>
          </a:p>
        </p:txBody>
      </p:sp>
      <p:sp>
        <p:nvSpPr>
          <p:cNvPr id="17" name="TextBox 16">
            <a:extLst>
              <a:ext uri="{FF2B5EF4-FFF2-40B4-BE49-F238E27FC236}">
                <a16:creationId xmlns:a16="http://schemas.microsoft.com/office/drawing/2014/main" id="{DD8CE01A-17D2-2A7E-B54C-DB27E6F0E03F}"/>
              </a:ext>
            </a:extLst>
          </p:cNvPr>
          <p:cNvSpPr txBox="1"/>
          <p:nvPr/>
        </p:nvSpPr>
        <p:spPr>
          <a:xfrm>
            <a:off x="10157205" y="5104891"/>
            <a:ext cx="38985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51</a:t>
            </a:r>
          </a:p>
        </p:txBody>
      </p:sp>
      <p:sp>
        <p:nvSpPr>
          <p:cNvPr id="22" name="TextBox 21">
            <a:extLst>
              <a:ext uri="{FF2B5EF4-FFF2-40B4-BE49-F238E27FC236}">
                <a16:creationId xmlns:a16="http://schemas.microsoft.com/office/drawing/2014/main" id="{9F774641-CFE2-D2F6-3B09-03C3321F3730}"/>
              </a:ext>
            </a:extLst>
          </p:cNvPr>
          <p:cNvSpPr txBox="1"/>
          <p:nvPr/>
        </p:nvSpPr>
        <p:spPr>
          <a:xfrm>
            <a:off x="10147547" y="4825148"/>
            <a:ext cx="38985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50</a:t>
            </a:r>
          </a:p>
        </p:txBody>
      </p:sp>
      <p:sp>
        <p:nvSpPr>
          <p:cNvPr id="23" name="TextBox 22">
            <a:extLst>
              <a:ext uri="{FF2B5EF4-FFF2-40B4-BE49-F238E27FC236}">
                <a16:creationId xmlns:a16="http://schemas.microsoft.com/office/drawing/2014/main" id="{E81D66A1-2FAC-35A9-CDF0-6536F56F989C}"/>
              </a:ext>
            </a:extLst>
          </p:cNvPr>
          <p:cNvSpPr txBox="1"/>
          <p:nvPr/>
        </p:nvSpPr>
        <p:spPr>
          <a:xfrm>
            <a:off x="10137889" y="4504765"/>
            <a:ext cx="38985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52</a:t>
            </a:r>
          </a:p>
        </p:txBody>
      </p:sp>
      <p:sp>
        <p:nvSpPr>
          <p:cNvPr id="24" name="TextBox 23">
            <a:extLst>
              <a:ext uri="{FF2B5EF4-FFF2-40B4-BE49-F238E27FC236}">
                <a16:creationId xmlns:a16="http://schemas.microsoft.com/office/drawing/2014/main" id="{1C6D1BD4-21CB-4D93-437D-580A675072D6}"/>
              </a:ext>
            </a:extLst>
          </p:cNvPr>
          <p:cNvSpPr txBox="1"/>
          <p:nvPr/>
        </p:nvSpPr>
        <p:spPr>
          <a:xfrm>
            <a:off x="6207546" y="5561308"/>
            <a:ext cx="2437014" cy="33855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Arduino Mega I2C pins:</a:t>
            </a:r>
          </a:p>
        </p:txBody>
      </p:sp>
      <p:sp>
        <p:nvSpPr>
          <p:cNvPr id="26" name="TextBox 25">
            <a:extLst>
              <a:ext uri="{FF2B5EF4-FFF2-40B4-BE49-F238E27FC236}">
                <a16:creationId xmlns:a16="http://schemas.microsoft.com/office/drawing/2014/main" id="{2DE5184A-5223-DA23-F341-4302C53550B8}"/>
              </a:ext>
            </a:extLst>
          </p:cNvPr>
          <p:cNvSpPr txBox="1"/>
          <p:nvPr/>
        </p:nvSpPr>
        <p:spPr>
          <a:xfrm>
            <a:off x="8644560" y="5567177"/>
            <a:ext cx="52610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SCL</a:t>
            </a:r>
          </a:p>
        </p:txBody>
      </p:sp>
      <p:sp>
        <p:nvSpPr>
          <p:cNvPr id="27" name="TextBox 26">
            <a:extLst>
              <a:ext uri="{FF2B5EF4-FFF2-40B4-BE49-F238E27FC236}">
                <a16:creationId xmlns:a16="http://schemas.microsoft.com/office/drawing/2014/main" id="{C688F1F4-C21E-7966-49EE-B7590912E5F3}"/>
              </a:ext>
            </a:extLst>
          </p:cNvPr>
          <p:cNvSpPr txBox="1"/>
          <p:nvPr/>
        </p:nvSpPr>
        <p:spPr>
          <a:xfrm>
            <a:off x="8644560" y="5886545"/>
            <a:ext cx="5580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SDA</a:t>
            </a:r>
          </a:p>
        </p:txBody>
      </p:sp>
      <p:sp>
        <p:nvSpPr>
          <p:cNvPr id="28" name="TextBox 27">
            <a:extLst>
              <a:ext uri="{FF2B5EF4-FFF2-40B4-BE49-F238E27FC236}">
                <a16:creationId xmlns:a16="http://schemas.microsoft.com/office/drawing/2014/main" id="{6CDE379C-61CB-845D-7D3C-175D7DE188A2}"/>
              </a:ext>
            </a:extLst>
          </p:cNvPr>
          <p:cNvSpPr txBox="1"/>
          <p:nvPr/>
        </p:nvSpPr>
        <p:spPr>
          <a:xfrm>
            <a:off x="9294057" y="5905731"/>
            <a:ext cx="5437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D20</a:t>
            </a:r>
          </a:p>
        </p:txBody>
      </p:sp>
      <p:sp>
        <p:nvSpPr>
          <p:cNvPr id="29" name="TextBox 28">
            <a:extLst>
              <a:ext uri="{FF2B5EF4-FFF2-40B4-BE49-F238E27FC236}">
                <a16:creationId xmlns:a16="http://schemas.microsoft.com/office/drawing/2014/main" id="{C632F6B0-08EE-DA75-78A6-C25D9027CDEC}"/>
              </a:ext>
            </a:extLst>
          </p:cNvPr>
          <p:cNvSpPr txBox="1"/>
          <p:nvPr/>
        </p:nvSpPr>
        <p:spPr>
          <a:xfrm>
            <a:off x="9284399" y="5585348"/>
            <a:ext cx="5437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D21</a:t>
            </a:r>
          </a:p>
        </p:txBody>
      </p:sp>
    </p:spTree>
    <p:extLst>
      <p:ext uri="{BB962C8B-B14F-4D97-AF65-F5344CB8AC3E}">
        <p14:creationId xmlns:p14="http://schemas.microsoft.com/office/powerpoint/2010/main" val="153152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42774D-A607-0E74-6262-304262892666}"/>
              </a:ext>
            </a:extLst>
          </p:cNvPr>
          <p:cNvSpPr txBox="1"/>
          <p:nvPr/>
        </p:nvSpPr>
        <p:spPr>
          <a:xfrm>
            <a:off x="495754" y="2510941"/>
            <a:ext cx="9403620"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Arduino Nano has 32 KB flash memory (2 KB used by bootloader). So,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30,720 bytes </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available for program. This is equivalent to 30.72 kilobytes, or 30 kibibytes.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Arduino Mega has 256 KB memory (8 KB used by bootloader). So should be 248 kibibytes available to use. Which is 248 x 1024 =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253,952 bytes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p>
        </p:txBody>
      </p:sp>
      <p:sp>
        <p:nvSpPr>
          <p:cNvPr id="5" name="TextBox 4">
            <a:extLst>
              <a:ext uri="{FF2B5EF4-FFF2-40B4-BE49-F238E27FC236}">
                <a16:creationId xmlns:a16="http://schemas.microsoft.com/office/drawing/2014/main" id="{B131D654-B559-3D7B-84F6-D0775E3A7EDF}"/>
              </a:ext>
            </a:extLst>
          </p:cNvPr>
          <p:cNvSpPr txBox="1"/>
          <p:nvPr/>
        </p:nvSpPr>
        <p:spPr>
          <a:xfrm>
            <a:off x="495757" y="889776"/>
            <a:ext cx="677968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Ethernet sketch requires 18,294 bytes  </a:t>
            </a:r>
          </a:p>
        </p:txBody>
      </p:sp>
      <p:sp>
        <p:nvSpPr>
          <p:cNvPr id="6" name="TextBox 5">
            <a:extLst>
              <a:ext uri="{FF2B5EF4-FFF2-40B4-BE49-F238E27FC236}">
                <a16:creationId xmlns:a16="http://schemas.microsoft.com/office/drawing/2014/main" id="{69709609-DDAC-71B0-8E2C-272E11F719A1}"/>
              </a:ext>
            </a:extLst>
          </p:cNvPr>
          <p:cNvSpPr txBox="1"/>
          <p:nvPr/>
        </p:nvSpPr>
        <p:spPr>
          <a:xfrm>
            <a:off x="495756" y="1193827"/>
            <a:ext cx="677968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Temperature sketch requires 4,004 bytes  </a:t>
            </a:r>
          </a:p>
        </p:txBody>
      </p:sp>
      <p:sp>
        <p:nvSpPr>
          <p:cNvPr id="7" name="TextBox 6">
            <a:extLst>
              <a:ext uri="{FF2B5EF4-FFF2-40B4-BE49-F238E27FC236}">
                <a16:creationId xmlns:a16="http://schemas.microsoft.com/office/drawing/2014/main" id="{13B625A4-43EE-8929-DE80-7335F512AE83}"/>
              </a:ext>
            </a:extLst>
          </p:cNvPr>
          <p:cNvSpPr txBox="1"/>
          <p:nvPr/>
        </p:nvSpPr>
        <p:spPr>
          <a:xfrm>
            <a:off x="495754" y="1509081"/>
            <a:ext cx="677968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ADC sketch requires 3,236 bytes  </a:t>
            </a:r>
          </a:p>
        </p:txBody>
      </p:sp>
      <p:sp>
        <p:nvSpPr>
          <p:cNvPr id="8" name="TextBox 7">
            <a:extLst>
              <a:ext uri="{FF2B5EF4-FFF2-40B4-BE49-F238E27FC236}">
                <a16:creationId xmlns:a16="http://schemas.microsoft.com/office/drawing/2014/main" id="{AC1BC1A4-D41F-CC23-FA2A-4B0F99805517}"/>
              </a:ext>
            </a:extLst>
          </p:cNvPr>
          <p:cNvSpPr txBox="1"/>
          <p:nvPr/>
        </p:nvSpPr>
        <p:spPr>
          <a:xfrm>
            <a:off x="495754" y="1870935"/>
            <a:ext cx="677968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Basic OLED sketch requires 7,016 bytes  </a:t>
            </a:r>
          </a:p>
        </p:txBody>
      </p:sp>
      <p:sp>
        <p:nvSpPr>
          <p:cNvPr id="9" name="TextBox 8">
            <a:extLst>
              <a:ext uri="{FF2B5EF4-FFF2-40B4-BE49-F238E27FC236}">
                <a16:creationId xmlns:a16="http://schemas.microsoft.com/office/drawing/2014/main" id="{131B8A62-9C39-771F-7262-0C399C2D8BAF}"/>
              </a:ext>
            </a:extLst>
          </p:cNvPr>
          <p:cNvSpPr txBox="1"/>
          <p:nvPr/>
        </p:nvSpPr>
        <p:spPr>
          <a:xfrm>
            <a:off x="4845116" y="1385147"/>
            <a:ext cx="5674459"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ß"/>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Total is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32,550 bytes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(more than available on Nano… need to use Arduino Mega)</a:t>
            </a:r>
          </a:p>
        </p:txBody>
      </p:sp>
      <p:sp>
        <p:nvSpPr>
          <p:cNvPr id="10" name="TextBox 9">
            <a:extLst>
              <a:ext uri="{FF2B5EF4-FFF2-40B4-BE49-F238E27FC236}">
                <a16:creationId xmlns:a16="http://schemas.microsoft.com/office/drawing/2014/main" id="{7FCFAF01-EBC6-EC93-0298-0B3A5F04979F}"/>
              </a:ext>
            </a:extLst>
          </p:cNvPr>
          <p:cNvSpPr txBox="1"/>
          <p:nvPr/>
        </p:nvSpPr>
        <p:spPr>
          <a:xfrm>
            <a:off x="187151" y="280594"/>
            <a:ext cx="3434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Microcontroller Memory Required</a:t>
            </a:r>
          </a:p>
        </p:txBody>
      </p:sp>
      <p:sp>
        <p:nvSpPr>
          <p:cNvPr id="11" name="Left Brace 10">
            <a:extLst>
              <a:ext uri="{FF2B5EF4-FFF2-40B4-BE49-F238E27FC236}">
                <a16:creationId xmlns:a16="http://schemas.microsoft.com/office/drawing/2014/main" id="{DC2BC580-D66C-BD89-BD87-15CBE8FAAAA5}"/>
              </a:ext>
            </a:extLst>
          </p:cNvPr>
          <p:cNvSpPr/>
          <p:nvPr/>
        </p:nvSpPr>
        <p:spPr>
          <a:xfrm rot="10800000">
            <a:off x="4465404" y="886049"/>
            <a:ext cx="233817" cy="1323439"/>
          </a:xfrm>
          <a:prstGeom prst="leftBrace">
            <a:avLst>
              <a:gd name="adj1" fmla="val 32595"/>
              <a:gd name="adj2" fmla="val 4889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34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B9B281-9F43-1781-D84D-8292783B0CE4}"/>
              </a:ext>
            </a:extLst>
          </p:cNvPr>
          <p:cNvPicPr>
            <a:picLocks noChangeAspect="1"/>
          </p:cNvPicPr>
          <p:nvPr/>
        </p:nvPicPr>
        <p:blipFill>
          <a:blip r:embed="rId2"/>
          <a:stretch>
            <a:fillRect/>
          </a:stretch>
        </p:blipFill>
        <p:spPr>
          <a:xfrm>
            <a:off x="161254" y="1437930"/>
            <a:ext cx="6183169" cy="3765149"/>
          </a:xfrm>
          <a:prstGeom prst="rect">
            <a:avLst/>
          </a:prstGeom>
        </p:spPr>
      </p:pic>
      <p:pic>
        <p:nvPicPr>
          <p:cNvPr id="7" name="Picture 6">
            <a:extLst>
              <a:ext uri="{FF2B5EF4-FFF2-40B4-BE49-F238E27FC236}">
                <a16:creationId xmlns:a16="http://schemas.microsoft.com/office/drawing/2014/main" id="{D00D8C6F-F160-F48E-2873-F5443F038180}"/>
              </a:ext>
            </a:extLst>
          </p:cNvPr>
          <p:cNvPicPr>
            <a:picLocks noChangeAspect="1"/>
          </p:cNvPicPr>
          <p:nvPr/>
        </p:nvPicPr>
        <p:blipFill>
          <a:blip r:embed="rId3"/>
          <a:stretch>
            <a:fillRect/>
          </a:stretch>
        </p:blipFill>
        <p:spPr>
          <a:xfrm>
            <a:off x="6642262" y="1820208"/>
            <a:ext cx="5549738" cy="3217583"/>
          </a:xfrm>
          <a:prstGeom prst="rect">
            <a:avLst/>
          </a:prstGeom>
        </p:spPr>
      </p:pic>
      <p:sp>
        <p:nvSpPr>
          <p:cNvPr id="8" name="TextBox 7">
            <a:extLst>
              <a:ext uri="{FF2B5EF4-FFF2-40B4-BE49-F238E27FC236}">
                <a16:creationId xmlns:a16="http://schemas.microsoft.com/office/drawing/2014/main" id="{6EB38630-FF03-A500-3132-00EB5975ABEA}"/>
              </a:ext>
            </a:extLst>
          </p:cNvPr>
          <p:cNvSpPr txBox="1"/>
          <p:nvPr/>
        </p:nvSpPr>
        <p:spPr>
          <a:xfrm>
            <a:off x="187151" y="280594"/>
            <a:ext cx="1295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PCB Design</a:t>
            </a:r>
          </a:p>
        </p:txBody>
      </p:sp>
    </p:spTree>
    <p:extLst>
      <p:ext uri="{BB962C8B-B14F-4D97-AF65-F5344CB8AC3E}">
        <p14:creationId xmlns:p14="http://schemas.microsoft.com/office/powerpoint/2010/main" val="269141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1B5D2-F99E-DE49-6E31-F646D8A66991}"/>
              </a:ext>
            </a:extLst>
          </p:cNvPr>
          <p:cNvPicPr>
            <a:picLocks noChangeAspect="1"/>
          </p:cNvPicPr>
          <p:nvPr/>
        </p:nvPicPr>
        <p:blipFill>
          <a:blip r:embed="rId2"/>
          <a:stretch>
            <a:fillRect/>
          </a:stretch>
        </p:blipFill>
        <p:spPr>
          <a:xfrm>
            <a:off x="274596" y="2209800"/>
            <a:ext cx="6543628" cy="4283102"/>
          </a:xfrm>
          <a:prstGeom prst="rect">
            <a:avLst/>
          </a:prstGeom>
        </p:spPr>
      </p:pic>
      <p:pic>
        <p:nvPicPr>
          <p:cNvPr id="4" name="Picture 3">
            <a:extLst>
              <a:ext uri="{FF2B5EF4-FFF2-40B4-BE49-F238E27FC236}">
                <a16:creationId xmlns:a16="http://schemas.microsoft.com/office/drawing/2014/main" id="{74F3E100-A0D1-0A63-9F95-DECF05D88874}"/>
              </a:ext>
            </a:extLst>
          </p:cNvPr>
          <p:cNvPicPr>
            <a:picLocks noChangeAspect="1"/>
          </p:cNvPicPr>
          <p:nvPr/>
        </p:nvPicPr>
        <p:blipFill>
          <a:blip r:embed="rId3"/>
          <a:stretch>
            <a:fillRect/>
          </a:stretch>
        </p:blipFill>
        <p:spPr>
          <a:xfrm>
            <a:off x="6503793" y="160020"/>
            <a:ext cx="5158979" cy="3451860"/>
          </a:xfrm>
          <a:prstGeom prst="rect">
            <a:avLst/>
          </a:prstGeom>
        </p:spPr>
      </p:pic>
      <p:pic>
        <p:nvPicPr>
          <p:cNvPr id="5" name="Picture 4">
            <a:extLst>
              <a:ext uri="{FF2B5EF4-FFF2-40B4-BE49-F238E27FC236}">
                <a16:creationId xmlns:a16="http://schemas.microsoft.com/office/drawing/2014/main" id="{7E352588-BF60-FBC7-32D1-DC9FFB3D5C44}"/>
              </a:ext>
            </a:extLst>
          </p:cNvPr>
          <p:cNvPicPr>
            <a:picLocks noChangeAspect="1"/>
          </p:cNvPicPr>
          <p:nvPr/>
        </p:nvPicPr>
        <p:blipFill>
          <a:blip r:embed="rId4"/>
          <a:stretch>
            <a:fillRect/>
          </a:stretch>
        </p:blipFill>
        <p:spPr>
          <a:xfrm>
            <a:off x="7965439" y="3705376"/>
            <a:ext cx="3804755" cy="2853566"/>
          </a:xfrm>
          <a:prstGeom prst="rect">
            <a:avLst/>
          </a:prstGeom>
        </p:spPr>
      </p:pic>
      <p:sp>
        <p:nvSpPr>
          <p:cNvPr id="2" name="TextBox 1">
            <a:extLst>
              <a:ext uri="{FF2B5EF4-FFF2-40B4-BE49-F238E27FC236}">
                <a16:creationId xmlns:a16="http://schemas.microsoft.com/office/drawing/2014/main" id="{D5B634E2-66EF-CF7F-A9BB-7864626E6755}"/>
              </a:ext>
            </a:extLst>
          </p:cNvPr>
          <p:cNvSpPr txBox="1"/>
          <p:nvPr/>
        </p:nvSpPr>
        <p:spPr>
          <a:xfrm>
            <a:off x="187151" y="280594"/>
            <a:ext cx="18210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Assembled Board</a:t>
            </a:r>
          </a:p>
        </p:txBody>
      </p:sp>
    </p:spTree>
    <p:extLst>
      <p:ext uri="{BB962C8B-B14F-4D97-AF65-F5344CB8AC3E}">
        <p14:creationId xmlns:p14="http://schemas.microsoft.com/office/powerpoint/2010/main" val="84814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A992E-78FF-67E3-FE99-FF5B2D0F1588}"/>
              </a:ext>
            </a:extLst>
          </p:cNvPr>
          <p:cNvSpPr txBox="1"/>
          <p:nvPr/>
        </p:nvSpPr>
        <p:spPr>
          <a:xfrm>
            <a:off x="187151" y="280594"/>
            <a:ext cx="22689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Structure of Firmware</a:t>
            </a:r>
          </a:p>
        </p:txBody>
      </p:sp>
      <p:sp>
        <p:nvSpPr>
          <p:cNvPr id="5" name="TextBox 4">
            <a:extLst>
              <a:ext uri="{FF2B5EF4-FFF2-40B4-BE49-F238E27FC236}">
                <a16:creationId xmlns:a16="http://schemas.microsoft.com/office/drawing/2014/main" id="{F5AE2796-8E29-BECA-8086-8B9F3B4C5FCE}"/>
              </a:ext>
            </a:extLst>
          </p:cNvPr>
          <p:cNvSpPr txBox="1"/>
          <p:nvPr/>
        </p:nvSpPr>
        <p:spPr>
          <a:xfrm>
            <a:off x="638797" y="1405251"/>
            <a:ext cx="67796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Startup functions </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sym typeface="Wingdings" panose="05000000000000000000" pitchFamily="2" charset="2"/>
              </a:rPr>
              <a:t> Initialise ethernet chip,  ADC, and PT100 converter</a:t>
            </a: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6" name="TextBox 5">
            <a:extLst>
              <a:ext uri="{FF2B5EF4-FFF2-40B4-BE49-F238E27FC236}">
                <a16:creationId xmlns:a16="http://schemas.microsoft.com/office/drawing/2014/main" id="{08D5900D-1C7C-D56B-698D-3D8291CE00D1}"/>
              </a:ext>
            </a:extLst>
          </p:cNvPr>
          <p:cNvSpPr txBox="1"/>
          <p:nvPr/>
        </p:nvSpPr>
        <p:spPr>
          <a:xfrm>
            <a:off x="1107756" y="2310848"/>
            <a:ext cx="105327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Collect N readings from ADC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channel</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and take average (takes 1.73 ms per reading, e.g.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173ms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for 100 readings)</a:t>
            </a:r>
          </a:p>
        </p:txBody>
      </p:sp>
      <p:sp>
        <p:nvSpPr>
          <p:cNvPr id="8" name="TextBox 7">
            <a:extLst>
              <a:ext uri="{FF2B5EF4-FFF2-40B4-BE49-F238E27FC236}">
                <a16:creationId xmlns:a16="http://schemas.microsoft.com/office/drawing/2014/main" id="{2CE8AAC5-249A-91F0-23B1-63CE7B9F271E}"/>
              </a:ext>
            </a:extLst>
          </p:cNvPr>
          <p:cNvSpPr txBox="1"/>
          <p:nvPr/>
        </p:nvSpPr>
        <p:spPr>
          <a:xfrm>
            <a:off x="1107756" y="2637311"/>
            <a:ext cx="105327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Collect N readings from ADC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channel</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2</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and take average (takes 1.73 ms per reading, e.g.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173ms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for 100 readings)</a:t>
            </a:r>
          </a:p>
        </p:txBody>
      </p:sp>
      <p:sp>
        <p:nvSpPr>
          <p:cNvPr id="9" name="TextBox 8">
            <a:extLst>
              <a:ext uri="{FF2B5EF4-FFF2-40B4-BE49-F238E27FC236}">
                <a16:creationId xmlns:a16="http://schemas.microsoft.com/office/drawing/2014/main" id="{AB950732-ABA6-1362-6505-B08516B1BB77}"/>
              </a:ext>
            </a:extLst>
          </p:cNvPr>
          <p:cNvSpPr txBox="1"/>
          <p:nvPr/>
        </p:nvSpPr>
        <p:spPr>
          <a:xfrm>
            <a:off x="1107755" y="2975865"/>
            <a:ext cx="105327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Collect N readings from ADC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channel</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3</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and take average (takes 1.73 ms per reading, e.g.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173ms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for 100 readings)</a:t>
            </a:r>
          </a:p>
        </p:txBody>
      </p:sp>
      <p:sp>
        <p:nvSpPr>
          <p:cNvPr id="10" name="TextBox 9">
            <a:extLst>
              <a:ext uri="{FF2B5EF4-FFF2-40B4-BE49-F238E27FC236}">
                <a16:creationId xmlns:a16="http://schemas.microsoft.com/office/drawing/2014/main" id="{E3923B5A-97EB-7D35-8061-839871DE0064}"/>
              </a:ext>
            </a:extLst>
          </p:cNvPr>
          <p:cNvSpPr txBox="1"/>
          <p:nvPr/>
        </p:nvSpPr>
        <p:spPr>
          <a:xfrm>
            <a:off x="1107754" y="3314419"/>
            <a:ext cx="37740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Obtain PT100 reading (takes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77 ms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p>
        </p:txBody>
      </p:sp>
      <p:sp>
        <p:nvSpPr>
          <p:cNvPr id="11" name="TextBox 10">
            <a:extLst>
              <a:ext uri="{FF2B5EF4-FFF2-40B4-BE49-F238E27FC236}">
                <a16:creationId xmlns:a16="http://schemas.microsoft.com/office/drawing/2014/main" id="{2BBA203F-2D36-6D55-B361-B44D68C210AF}"/>
              </a:ext>
            </a:extLst>
          </p:cNvPr>
          <p:cNvSpPr txBox="1"/>
          <p:nvPr/>
        </p:nvSpPr>
        <p:spPr>
          <a:xfrm>
            <a:off x="1107754" y="3630631"/>
            <a:ext cx="87601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Connect to remote InfluxDB server, post data, read response, disconnect from server (takes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25 ms</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t>
            </a:r>
          </a:p>
        </p:txBody>
      </p:sp>
      <p:sp>
        <p:nvSpPr>
          <p:cNvPr id="12" name="TextBox 11">
            <a:extLst>
              <a:ext uri="{FF2B5EF4-FFF2-40B4-BE49-F238E27FC236}">
                <a16:creationId xmlns:a16="http://schemas.microsoft.com/office/drawing/2014/main" id="{8FE1547D-A0F4-8ABD-CF93-6DC5CBD047B6}"/>
              </a:ext>
            </a:extLst>
          </p:cNvPr>
          <p:cNvSpPr txBox="1"/>
          <p:nvPr/>
        </p:nvSpPr>
        <p:spPr>
          <a:xfrm>
            <a:off x="638797" y="1845352"/>
            <a:ext cx="75032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MAIN LOOP (every X seconds, e.g. every 20 sec)</a:t>
            </a:r>
          </a:p>
        </p:txBody>
      </p:sp>
      <p:cxnSp>
        <p:nvCxnSpPr>
          <p:cNvPr id="19" name="Straight Arrow Connector 18">
            <a:extLst>
              <a:ext uri="{FF2B5EF4-FFF2-40B4-BE49-F238E27FC236}">
                <a16:creationId xmlns:a16="http://schemas.microsoft.com/office/drawing/2014/main" id="{9E899E95-5674-1D6D-59F2-5091FF34B605}"/>
              </a:ext>
            </a:extLst>
          </p:cNvPr>
          <p:cNvCxnSpPr>
            <a:cxnSpLocks/>
          </p:cNvCxnSpPr>
          <p:nvPr/>
        </p:nvCxnSpPr>
        <p:spPr>
          <a:xfrm>
            <a:off x="723314" y="2480125"/>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AAD08B-48BC-ECE3-A32C-52353D1A92A7}"/>
              </a:ext>
            </a:extLst>
          </p:cNvPr>
          <p:cNvCxnSpPr>
            <a:cxnSpLocks/>
          </p:cNvCxnSpPr>
          <p:nvPr/>
        </p:nvCxnSpPr>
        <p:spPr>
          <a:xfrm>
            <a:off x="723314" y="2813110"/>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B91C7C-49ED-DDDD-4597-9CD5463A7B0A}"/>
              </a:ext>
            </a:extLst>
          </p:cNvPr>
          <p:cNvCxnSpPr>
            <a:cxnSpLocks/>
          </p:cNvCxnSpPr>
          <p:nvPr/>
        </p:nvCxnSpPr>
        <p:spPr>
          <a:xfrm>
            <a:off x="723314" y="3146096"/>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0E538A-B9D5-2832-0439-0CB8F1A31D97}"/>
              </a:ext>
            </a:extLst>
          </p:cNvPr>
          <p:cNvCxnSpPr>
            <a:cxnSpLocks/>
          </p:cNvCxnSpPr>
          <p:nvPr/>
        </p:nvCxnSpPr>
        <p:spPr>
          <a:xfrm>
            <a:off x="723314" y="3479081"/>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738304C-58B6-C799-E3CF-207E12C6D4D0}"/>
              </a:ext>
            </a:extLst>
          </p:cNvPr>
          <p:cNvCxnSpPr>
            <a:cxnSpLocks/>
          </p:cNvCxnSpPr>
          <p:nvPr/>
        </p:nvCxnSpPr>
        <p:spPr>
          <a:xfrm>
            <a:off x="723314" y="3812067"/>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783A5-9A49-2116-C0A1-E71432FB8451}"/>
              </a:ext>
            </a:extLst>
          </p:cNvPr>
          <p:cNvCxnSpPr>
            <a:cxnSpLocks/>
          </p:cNvCxnSpPr>
          <p:nvPr/>
        </p:nvCxnSpPr>
        <p:spPr>
          <a:xfrm flipV="1">
            <a:off x="723314" y="2221722"/>
            <a:ext cx="0" cy="1918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D4845A-983A-FB44-25DC-83A9038AD9A1}"/>
              </a:ext>
            </a:extLst>
          </p:cNvPr>
          <p:cNvSpPr txBox="1"/>
          <p:nvPr/>
        </p:nvSpPr>
        <p:spPr>
          <a:xfrm>
            <a:off x="1107754" y="3959002"/>
            <a:ext cx="75032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Update OLED display screen</a:t>
            </a:r>
          </a:p>
        </p:txBody>
      </p:sp>
      <p:cxnSp>
        <p:nvCxnSpPr>
          <p:cNvPr id="28" name="Straight Arrow Connector 27">
            <a:extLst>
              <a:ext uri="{FF2B5EF4-FFF2-40B4-BE49-F238E27FC236}">
                <a16:creationId xmlns:a16="http://schemas.microsoft.com/office/drawing/2014/main" id="{A8F06458-2D1C-AE7B-C238-354493BCA7D8}"/>
              </a:ext>
            </a:extLst>
          </p:cNvPr>
          <p:cNvCxnSpPr>
            <a:cxnSpLocks/>
          </p:cNvCxnSpPr>
          <p:nvPr/>
        </p:nvCxnSpPr>
        <p:spPr>
          <a:xfrm>
            <a:off x="723314" y="4140438"/>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4F31AF5-25F8-9195-F909-2DC27B4DC8AA}"/>
              </a:ext>
            </a:extLst>
          </p:cNvPr>
          <p:cNvCxnSpPr>
            <a:cxnSpLocks/>
          </p:cNvCxnSpPr>
          <p:nvPr/>
        </p:nvCxnSpPr>
        <p:spPr>
          <a:xfrm>
            <a:off x="266111" y="1591818"/>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3EFC8A-C864-9037-D7AE-040F3FA9D0CF}"/>
              </a:ext>
            </a:extLst>
          </p:cNvPr>
          <p:cNvCxnSpPr>
            <a:cxnSpLocks/>
          </p:cNvCxnSpPr>
          <p:nvPr/>
        </p:nvCxnSpPr>
        <p:spPr>
          <a:xfrm>
            <a:off x="266111" y="2029354"/>
            <a:ext cx="38444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42DE49-556D-FE3F-B818-96CCA26A7E30}"/>
              </a:ext>
            </a:extLst>
          </p:cNvPr>
          <p:cNvCxnSpPr>
            <a:cxnSpLocks/>
          </p:cNvCxnSpPr>
          <p:nvPr/>
        </p:nvCxnSpPr>
        <p:spPr>
          <a:xfrm flipV="1">
            <a:off x="266111" y="1206034"/>
            <a:ext cx="0" cy="823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Left Brace 35">
            <a:extLst>
              <a:ext uri="{FF2B5EF4-FFF2-40B4-BE49-F238E27FC236}">
                <a16:creationId xmlns:a16="http://schemas.microsoft.com/office/drawing/2014/main" id="{6EF33ED9-8841-6986-F193-89AFCF7771FD}"/>
              </a:ext>
            </a:extLst>
          </p:cNvPr>
          <p:cNvSpPr/>
          <p:nvPr/>
        </p:nvSpPr>
        <p:spPr>
          <a:xfrm rot="10800000">
            <a:off x="10752707" y="2369624"/>
            <a:ext cx="243154" cy="1775096"/>
          </a:xfrm>
          <a:prstGeom prst="leftBrace">
            <a:avLst>
              <a:gd name="adj1" fmla="val 32595"/>
              <a:gd name="adj2" fmla="val 4889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CFB68D26-4738-997D-FECF-A411F257B4AB}"/>
              </a:ext>
            </a:extLst>
          </p:cNvPr>
          <p:cNvSpPr txBox="1"/>
          <p:nvPr/>
        </p:nvSpPr>
        <p:spPr>
          <a:xfrm>
            <a:off x="10976197" y="3029160"/>
            <a:ext cx="12959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~620 ms</a:t>
            </a:r>
          </a:p>
        </p:txBody>
      </p:sp>
      <p:sp>
        <p:nvSpPr>
          <p:cNvPr id="38" name="TextBox 37">
            <a:extLst>
              <a:ext uri="{FF2B5EF4-FFF2-40B4-BE49-F238E27FC236}">
                <a16:creationId xmlns:a16="http://schemas.microsoft.com/office/drawing/2014/main" id="{CEAEE5DF-DFD9-6222-A916-BE0C9056605F}"/>
              </a:ext>
            </a:extLst>
          </p:cNvPr>
          <p:cNvSpPr txBox="1"/>
          <p:nvPr/>
        </p:nvSpPr>
        <p:spPr>
          <a:xfrm>
            <a:off x="124999" y="844730"/>
            <a:ext cx="11966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Power On</a:t>
            </a:r>
          </a:p>
        </p:txBody>
      </p:sp>
      <p:pic>
        <p:nvPicPr>
          <p:cNvPr id="39" name="Picture 38">
            <a:extLst>
              <a:ext uri="{FF2B5EF4-FFF2-40B4-BE49-F238E27FC236}">
                <a16:creationId xmlns:a16="http://schemas.microsoft.com/office/drawing/2014/main" id="{7A950BBE-404D-3BA1-C1FC-5880E1712FF1}"/>
              </a:ext>
            </a:extLst>
          </p:cNvPr>
          <p:cNvPicPr>
            <a:picLocks noChangeAspect="1"/>
          </p:cNvPicPr>
          <p:nvPr/>
        </p:nvPicPr>
        <p:blipFill>
          <a:blip r:embed="rId2"/>
          <a:stretch>
            <a:fillRect/>
          </a:stretch>
        </p:blipFill>
        <p:spPr>
          <a:xfrm>
            <a:off x="4881849" y="4649311"/>
            <a:ext cx="4691270" cy="1659449"/>
          </a:xfrm>
          <a:prstGeom prst="rect">
            <a:avLst/>
          </a:prstGeom>
        </p:spPr>
      </p:pic>
      <p:sp>
        <p:nvSpPr>
          <p:cNvPr id="40" name="TextBox 39">
            <a:extLst>
              <a:ext uri="{FF2B5EF4-FFF2-40B4-BE49-F238E27FC236}">
                <a16:creationId xmlns:a16="http://schemas.microsoft.com/office/drawing/2014/main" id="{7CF8BEDB-7E99-5F34-5BCD-5E4461144FB7}"/>
              </a:ext>
            </a:extLst>
          </p:cNvPr>
          <p:cNvSpPr txBox="1"/>
          <p:nvPr/>
        </p:nvSpPr>
        <p:spPr>
          <a:xfrm>
            <a:off x="377713" y="4932397"/>
            <a:ext cx="415678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Data format in InfluxDB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(each datapoint is a field, with no tags).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All fields share a common time-stamp (may be useful later if wanting to do correlation, etc)</a:t>
            </a:r>
          </a:p>
        </p:txBody>
      </p:sp>
      <p:sp>
        <p:nvSpPr>
          <p:cNvPr id="41" name="Left Brace 40">
            <a:extLst>
              <a:ext uri="{FF2B5EF4-FFF2-40B4-BE49-F238E27FC236}">
                <a16:creationId xmlns:a16="http://schemas.microsoft.com/office/drawing/2014/main" id="{57239D2E-B9D3-7C26-3F7B-41FE4FC304F9}"/>
              </a:ext>
            </a:extLst>
          </p:cNvPr>
          <p:cNvSpPr/>
          <p:nvPr/>
        </p:nvSpPr>
        <p:spPr>
          <a:xfrm>
            <a:off x="4342798" y="4649311"/>
            <a:ext cx="337270" cy="1659449"/>
          </a:xfrm>
          <a:prstGeom prst="leftBrace">
            <a:avLst>
              <a:gd name="adj1" fmla="val 32595"/>
              <a:gd name="adj2" fmla="val 4889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52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F33D6-6835-C6E1-A790-E3D90ACC21AE}"/>
              </a:ext>
            </a:extLst>
          </p:cNvPr>
          <p:cNvSpPr txBox="1"/>
          <p:nvPr/>
        </p:nvSpPr>
        <p:spPr>
          <a:xfrm>
            <a:off x="239977" y="309850"/>
            <a:ext cx="3150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ADC Calibration of all channels</a:t>
            </a:r>
          </a:p>
        </p:txBody>
      </p:sp>
      <p:sp>
        <p:nvSpPr>
          <p:cNvPr id="3" name="TextBox 2">
            <a:extLst>
              <a:ext uri="{FF2B5EF4-FFF2-40B4-BE49-F238E27FC236}">
                <a16:creationId xmlns:a16="http://schemas.microsoft.com/office/drawing/2014/main" id="{1C0BB1B9-F4DB-D0A1-048D-7AEB23C42978}"/>
              </a:ext>
            </a:extLst>
          </p:cNvPr>
          <p:cNvSpPr txBox="1"/>
          <p:nvPr/>
        </p:nvSpPr>
        <p:spPr>
          <a:xfrm>
            <a:off x="6808967" y="3773318"/>
            <a:ext cx="538303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Expected 0.000125 volts per bit from ADC setting gain=1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This is 8000 counts per volt.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Expected additional gain of 0.2 from LT1997-2 funnel amplifier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So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expect</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8000 x 0.2 =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1600 counts / volt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This is close to the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measured</a:t>
            </a: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value of </a:t>
            </a:r>
            <a:r>
              <a:rPr kumimoji="0" lang="en-GB" sz="16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1599.6 counts / volt</a:t>
            </a:r>
          </a:p>
        </p:txBody>
      </p:sp>
      <p:grpSp>
        <p:nvGrpSpPr>
          <p:cNvPr id="7" name="Group 6">
            <a:extLst>
              <a:ext uri="{FF2B5EF4-FFF2-40B4-BE49-F238E27FC236}">
                <a16:creationId xmlns:a16="http://schemas.microsoft.com/office/drawing/2014/main" id="{B73F4D1D-8D50-CD0E-B724-579D4EC93DB4}"/>
              </a:ext>
            </a:extLst>
          </p:cNvPr>
          <p:cNvGrpSpPr/>
          <p:nvPr/>
        </p:nvGrpSpPr>
        <p:grpSpPr>
          <a:xfrm>
            <a:off x="309306" y="1391119"/>
            <a:ext cx="5610928" cy="4401751"/>
            <a:chOff x="746968" y="1312966"/>
            <a:chExt cx="5610928" cy="4401751"/>
          </a:xfrm>
        </p:grpSpPr>
        <p:pic>
          <p:nvPicPr>
            <p:cNvPr id="5" name="Picture 4">
              <a:extLst>
                <a:ext uri="{FF2B5EF4-FFF2-40B4-BE49-F238E27FC236}">
                  <a16:creationId xmlns:a16="http://schemas.microsoft.com/office/drawing/2014/main" id="{5193EF2A-2578-0062-1677-B26FD66C5632}"/>
                </a:ext>
              </a:extLst>
            </p:cNvPr>
            <p:cNvPicPr>
              <a:picLocks noChangeAspect="1"/>
            </p:cNvPicPr>
            <p:nvPr/>
          </p:nvPicPr>
          <p:blipFill>
            <a:blip r:embed="rId2"/>
            <a:stretch>
              <a:fillRect/>
            </a:stretch>
          </p:blipFill>
          <p:spPr>
            <a:xfrm>
              <a:off x="746968" y="1312966"/>
              <a:ext cx="5610928" cy="4401751"/>
            </a:xfrm>
            <a:prstGeom prst="rect">
              <a:avLst/>
            </a:prstGeom>
          </p:spPr>
        </p:pic>
        <p:sp>
          <p:nvSpPr>
            <p:cNvPr id="4" name="TextBox 3">
              <a:extLst>
                <a:ext uri="{FF2B5EF4-FFF2-40B4-BE49-F238E27FC236}">
                  <a16:creationId xmlns:a16="http://schemas.microsoft.com/office/drawing/2014/main" id="{CD7B7CFD-DC2A-667B-34C5-2096B4E91542}"/>
                </a:ext>
              </a:extLst>
            </p:cNvPr>
            <p:cNvSpPr txBox="1"/>
            <p:nvPr/>
          </p:nvSpPr>
          <p:spPr>
            <a:xfrm>
              <a:off x="4012758" y="2480401"/>
              <a:ext cx="2091193" cy="276999"/>
            </a:xfrm>
            <a:prstGeom prst="rect">
              <a:avLst/>
            </a:prstGeom>
            <a:solidFill>
              <a:schemeClr val="bg1"/>
            </a:solid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Counts = -1599.6 * V + 16379 </a:t>
              </a:r>
            </a:p>
          </p:txBody>
        </p:sp>
      </p:grpSp>
      <p:sp>
        <p:nvSpPr>
          <p:cNvPr id="6" name="TextBox 5">
            <a:extLst>
              <a:ext uri="{FF2B5EF4-FFF2-40B4-BE49-F238E27FC236}">
                <a16:creationId xmlns:a16="http://schemas.microsoft.com/office/drawing/2014/main" id="{7E00381D-1645-23DC-5472-1792AA64F2B2}"/>
              </a:ext>
            </a:extLst>
          </p:cNvPr>
          <p:cNvSpPr txBox="1"/>
          <p:nvPr/>
        </p:nvSpPr>
        <p:spPr>
          <a:xfrm>
            <a:off x="6568989" y="599019"/>
            <a:ext cx="5383033"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Although the ADS1115 ADC is technically a 16 bit ADC (and should therefore go up to 65,536 counts), this is only true when working in differential mode. In that case, one of the 16 bits is the sign bit, and the other 15 bits </a:t>
            </a:r>
            <a:r>
              <a:rPr kumimoji="0" lang="en-GB" sz="1400"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ar</a:t>
            </a:r>
            <a:r>
              <a:rPr lang="en-GB" sz="1400" dirty="0">
                <a:solidFill>
                  <a:prstClr val="black"/>
                </a:solidFill>
                <a:latin typeface="Gill Sans MT" panose="020B0502020104020203" pitchFamily="34" charset="0"/>
              </a:rPr>
              <a:t>e for data. However, differential mode requires dedicating x2 of the ADC inputs, and I would need to have then 6 channels available for all 3 magnetic field directions. The ADC only has 4 channels though, so to avoid needing a second ADC, I am running each channel in single-ended mode. This means you can never get negative values, and so effectively sacrifice the sign bit, leaving an effective 15 bit resolution (32,768 values).</a:t>
            </a:r>
            <a:endParaRPr kumimoji="0" lang="en-GB" sz="1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8" name="TextBox 7">
            <a:extLst>
              <a:ext uri="{FF2B5EF4-FFF2-40B4-BE49-F238E27FC236}">
                <a16:creationId xmlns:a16="http://schemas.microsoft.com/office/drawing/2014/main" id="{122722A1-425D-C80A-48DA-1C67F0541A0A}"/>
              </a:ext>
            </a:extLst>
          </p:cNvPr>
          <p:cNvSpPr txBox="1"/>
          <p:nvPr/>
        </p:nvSpPr>
        <p:spPr>
          <a:xfrm>
            <a:off x="6210492" y="186739"/>
            <a:ext cx="5383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Note:</a:t>
            </a:r>
            <a:endParaRPr kumimoji="0" lang="en-GB" sz="1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cxnSp>
        <p:nvCxnSpPr>
          <p:cNvPr id="9" name="Straight Arrow Connector 8">
            <a:extLst>
              <a:ext uri="{FF2B5EF4-FFF2-40B4-BE49-F238E27FC236}">
                <a16:creationId xmlns:a16="http://schemas.microsoft.com/office/drawing/2014/main" id="{049D8A61-4D15-1977-ED3C-631689C419C1}"/>
              </a:ext>
            </a:extLst>
          </p:cNvPr>
          <p:cNvCxnSpPr>
            <a:cxnSpLocks/>
          </p:cNvCxnSpPr>
          <p:nvPr/>
        </p:nvCxnSpPr>
        <p:spPr>
          <a:xfrm flipH="1" flipV="1">
            <a:off x="5920234" y="3001108"/>
            <a:ext cx="888733" cy="2102338"/>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16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EDE302-61D3-1EA9-5C09-341FCAD6712A}"/>
              </a:ext>
            </a:extLst>
          </p:cNvPr>
          <p:cNvPicPr>
            <a:picLocks noChangeAspect="1"/>
          </p:cNvPicPr>
          <p:nvPr/>
        </p:nvPicPr>
        <p:blipFill>
          <a:blip r:embed="rId2"/>
          <a:stretch>
            <a:fillRect/>
          </a:stretch>
        </p:blipFill>
        <p:spPr>
          <a:xfrm>
            <a:off x="372314" y="747422"/>
            <a:ext cx="9507885" cy="5808428"/>
          </a:xfrm>
          <a:prstGeom prst="rect">
            <a:avLst/>
          </a:prstGeom>
        </p:spPr>
      </p:pic>
      <p:sp>
        <p:nvSpPr>
          <p:cNvPr id="6" name="Left Brace 5">
            <a:extLst>
              <a:ext uri="{FF2B5EF4-FFF2-40B4-BE49-F238E27FC236}">
                <a16:creationId xmlns:a16="http://schemas.microsoft.com/office/drawing/2014/main" id="{D435D066-0360-A679-B4C5-1508D9E64FF9}"/>
              </a:ext>
            </a:extLst>
          </p:cNvPr>
          <p:cNvSpPr/>
          <p:nvPr/>
        </p:nvSpPr>
        <p:spPr>
          <a:xfrm rot="5400000">
            <a:off x="7332472" y="589736"/>
            <a:ext cx="291418" cy="2393444"/>
          </a:xfrm>
          <a:prstGeom prst="leftBrace">
            <a:avLst>
              <a:gd name="adj1" fmla="val 32595"/>
              <a:gd name="adj2" fmla="val 4889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2CBEC2E-3C43-3DB1-ADE4-2EF8D801599B}"/>
              </a:ext>
            </a:extLst>
          </p:cNvPr>
          <p:cNvSpPr txBox="1"/>
          <p:nvPr/>
        </p:nvSpPr>
        <p:spPr>
          <a:xfrm>
            <a:off x="6593310" y="1117529"/>
            <a:ext cx="17697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Averaging over 100 ADC readings</a:t>
            </a:r>
          </a:p>
        </p:txBody>
      </p:sp>
      <p:sp>
        <p:nvSpPr>
          <p:cNvPr id="8" name="Left Brace 7">
            <a:extLst>
              <a:ext uri="{FF2B5EF4-FFF2-40B4-BE49-F238E27FC236}">
                <a16:creationId xmlns:a16="http://schemas.microsoft.com/office/drawing/2014/main" id="{1ADC8278-06EC-A9DA-100C-FDADDAF6294B}"/>
              </a:ext>
            </a:extLst>
          </p:cNvPr>
          <p:cNvSpPr/>
          <p:nvPr/>
        </p:nvSpPr>
        <p:spPr>
          <a:xfrm rot="5400000">
            <a:off x="4544346" y="279832"/>
            <a:ext cx="291418" cy="3008081"/>
          </a:xfrm>
          <a:prstGeom prst="leftBrace">
            <a:avLst>
              <a:gd name="adj1" fmla="val 32595"/>
              <a:gd name="adj2" fmla="val 4889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083DA81-BFB5-8E65-8BB5-5DF20A4CB4D1}"/>
              </a:ext>
            </a:extLst>
          </p:cNvPr>
          <p:cNvSpPr txBox="1"/>
          <p:nvPr/>
        </p:nvSpPr>
        <p:spPr>
          <a:xfrm>
            <a:off x="3805184" y="1111338"/>
            <a:ext cx="17697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Averaging over 10 ADC readings</a:t>
            </a:r>
          </a:p>
        </p:txBody>
      </p:sp>
      <p:sp>
        <p:nvSpPr>
          <p:cNvPr id="10" name="Left Brace 9">
            <a:extLst>
              <a:ext uri="{FF2B5EF4-FFF2-40B4-BE49-F238E27FC236}">
                <a16:creationId xmlns:a16="http://schemas.microsoft.com/office/drawing/2014/main" id="{93840EEE-F995-E8F2-F63C-6B687C8093C5}"/>
              </a:ext>
            </a:extLst>
          </p:cNvPr>
          <p:cNvSpPr/>
          <p:nvPr/>
        </p:nvSpPr>
        <p:spPr>
          <a:xfrm rot="5400000">
            <a:off x="1937963" y="273340"/>
            <a:ext cx="291418" cy="2081593"/>
          </a:xfrm>
          <a:prstGeom prst="leftBrace">
            <a:avLst>
              <a:gd name="adj1" fmla="val 32595"/>
              <a:gd name="adj2" fmla="val 4889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8E4C45D-D136-B5B1-E0D0-D62FC51A6B20}"/>
              </a:ext>
            </a:extLst>
          </p:cNvPr>
          <p:cNvSpPr txBox="1"/>
          <p:nvPr/>
        </p:nvSpPr>
        <p:spPr>
          <a:xfrm>
            <a:off x="1198801" y="828087"/>
            <a:ext cx="176974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No ADC averaging</a:t>
            </a:r>
          </a:p>
        </p:txBody>
      </p:sp>
      <p:sp>
        <p:nvSpPr>
          <p:cNvPr id="12" name="TextBox 11">
            <a:extLst>
              <a:ext uri="{FF2B5EF4-FFF2-40B4-BE49-F238E27FC236}">
                <a16:creationId xmlns:a16="http://schemas.microsoft.com/office/drawing/2014/main" id="{B1311BC5-F9BB-D8CC-5369-666311C28F3C}"/>
              </a:ext>
            </a:extLst>
          </p:cNvPr>
          <p:cNvSpPr txBox="1"/>
          <p:nvPr/>
        </p:nvSpPr>
        <p:spPr>
          <a:xfrm>
            <a:off x="2968543" y="5676295"/>
            <a:ext cx="17355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1 count = 4.38 nT</a:t>
            </a:r>
          </a:p>
        </p:txBody>
      </p:sp>
      <p:cxnSp>
        <p:nvCxnSpPr>
          <p:cNvPr id="14" name="Straight Arrow Connector 13">
            <a:extLst>
              <a:ext uri="{FF2B5EF4-FFF2-40B4-BE49-F238E27FC236}">
                <a16:creationId xmlns:a16="http://schemas.microsoft.com/office/drawing/2014/main" id="{018C5B8C-B86B-BF32-0B7C-5D5238225215}"/>
              </a:ext>
            </a:extLst>
          </p:cNvPr>
          <p:cNvCxnSpPr>
            <a:cxnSpLocks/>
          </p:cNvCxnSpPr>
          <p:nvPr/>
        </p:nvCxnSpPr>
        <p:spPr>
          <a:xfrm>
            <a:off x="2968543" y="4192107"/>
            <a:ext cx="0" cy="38784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0C84AC-075C-BBB1-EF4E-91A8BBB1E2AE}"/>
              </a:ext>
            </a:extLst>
          </p:cNvPr>
          <p:cNvCxnSpPr>
            <a:cxnSpLocks/>
          </p:cNvCxnSpPr>
          <p:nvPr/>
        </p:nvCxnSpPr>
        <p:spPr>
          <a:xfrm flipV="1">
            <a:off x="2968543" y="5265087"/>
            <a:ext cx="0" cy="53141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C88D658-8050-F984-A9E7-8E37E2F7E80E}"/>
              </a:ext>
            </a:extLst>
          </p:cNvPr>
          <p:cNvPicPr>
            <a:picLocks noChangeAspect="1"/>
          </p:cNvPicPr>
          <p:nvPr/>
        </p:nvPicPr>
        <p:blipFill>
          <a:blip r:embed="rId3"/>
          <a:stretch>
            <a:fillRect/>
          </a:stretch>
        </p:blipFill>
        <p:spPr>
          <a:xfrm>
            <a:off x="8532172" y="3498577"/>
            <a:ext cx="3557858" cy="3271959"/>
          </a:xfrm>
          <a:prstGeom prst="rect">
            <a:avLst/>
          </a:prstGeom>
        </p:spPr>
      </p:pic>
      <p:sp>
        <p:nvSpPr>
          <p:cNvPr id="2" name="TextBox 1">
            <a:extLst>
              <a:ext uri="{FF2B5EF4-FFF2-40B4-BE49-F238E27FC236}">
                <a16:creationId xmlns:a16="http://schemas.microsoft.com/office/drawing/2014/main" id="{81939F28-46A2-B689-018F-0F6F8D00942E}"/>
              </a:ext>
            </a:extLst>
          </p:cNvPr>
          <p:cNvSpPr txBox="1"/>
          <p:nvPr/>
        </p:nvSpPr>
        <p:spPr>
          <a:xfrm>
            <a:off x="232944" y="159741"/>
            <a:ext cx="6048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Effect of averaging the ADC Counts before posting to InfluxDB</a:t>
            </a:r>
          </a:p>
        </p:txBody>
      </p:sp>
      <p:sp>
        <p:nvSpPr>
          <p:cNvPr id="3" name="TextBox 2">
            <a:extLst>
              <a:ext uri="{FF2B5EF4-FFF2-40B4-BE49-F238E27FC236}">
                <a16:creationId xmlns:a16="http://schemas.microsoft.com/office/drawing/2014/main" id="{ED657101-86BF-C197-DB18-F37DB77621AB}"/>
              </a:ext>
            </a:extLst>
          </p:cNvPr>
          <p:cNvSpPr txBox="1"/>
          <p:nvPr/>
        </p:nvSpPr>
        <p:spPr>
          <a:xfrm>
            <a:off x="6653279" y="5535490"/>
            <a:ext cx="17355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1.2 nT RMS noise</a:t>
            </a:r>
          </a:p>
        </p:txBody>
      </p:sp>
      <p:cxnSp>
        <p:nvCxnSpPr>
          <p:cNvPr id="4" name="Straight Arrow Connector 3">
            <a:extLst>
              <a:ext uri="{FF2B5EF4-FFF2-40B4-BE49-F238E27FC236}">
                <a16:creationId xmlns:a16="http://schemas.microsoft.com/office/drawing/2014/main" id="{144BB6B7-E6CD-2823-14B4-A3BFDC3D55B4}"/>
              </a:ext>
            </a:extLst>
          </p:cNvPr>
          <p:cNvCxnSpPr>
            <a:cxnSpLocks/>
          </p:cNvCxnSpPr>
          <p:nvPr/>
        </p:nvCxnSpPr>
        <p:spPr>
          <a:xfrm>
            <a:off x="7492873" y="4433734"/>
            <a:ext cx="0" cy="38784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6E9440-B56C-6DEA-8D40-646CEA36276A}"/>
              </a:ext>
            </a:extLst>
          </p:cNvPr>
          <p:cNvCxnSpPr>
            <a:cxnSpLocks/>
          </p:cNvCxnSpPr>
          <p:nvPr/>
        </p:nvCxnSpPr>
        <p:spPr>
          <a:xfrm flipV="1">
            <a:off x="7487668" y="4959625"/>
            <a:ext cx="0" cy="53141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31426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2584</TotalTime>
  <Words>1172</Words>
  <Application>Microsoft Office PowerPoint</Application>
  <PresentationFormat>Widescreen</PresentationFormat>
  <Paragraphs>138</Paragraphs>
  <Slides>14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Gill Sans MT</vt:lpstr>
      <vt:lpstr>Wingdings</vt:lpstr>
      <vt:lpstr>Parcel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Sussex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tjb36</dc:creator>
  <cp:lastModifiedBy>Thomas Barrett</cp:lastModifiedBy>
  <cp:revision>1292</cp:revision>
  <dcterms:created xsi:type="dcterms:W3CDTF">2018-09-22T11:21:20Z</dcterms:created>
  <dcterms:modified xsi:type="dcterms:W3CDTF">2023-03-28T11:29:03Z</dcterms:modified>
</cp:coreProperties>
</file>